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3.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66.png"/><Relationship Id="rId18" Type="http://schemas.openxmlformats.org/officeDocument/2006/relationships/image" Target="../media/image67.png"/><Relationship Id="rId19" Type="http://schemas.openxmlformats.org/officeDocument/2006/relationships/image" Target="../media/image68.png"/><Relationship Id="rId20" Type="http://schemas.openxmlformats.org/officeDocument/2006/relationships/image" Target="../media/image69.png"/><Relationship Id="rId21" Type="http://schemas.openxmlformats.org/officeDocument/2006/relationships/image" Target="../media/image70.png"/><Relationship Id="rId22" Type="http://schemas.openxmlformats.org/officeDocument/2006/relationships/image" Target="../media/image71.png"/><Relationship Id="rId23" Type="http://schemas.openxmlformats.org/officeDocument/2006/relationships/image" Target="../media/image72.png"/><Relationship Id="rId24" Type="http://schemas.openxmlformats.org/officeDocument/2006/relationships/image" Target="../media/image73.png"/><Relationship Id="rId25" Type="http://schemas.openxmlformats.org/officeDocument/2006/relationships/image" Target="../media/image74.png"/><Relationship Id="rId26" Type="http://schemas.openxmlformats.org/officeDocument/2006/relationships/image" Target="../media/image7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7" Type="http://schemas.openxmlformats.org/officeDocument/2006/relationships/image" Target="../media/image88.png"/><Relationship Id="rId18" Type="http://schemas.openxmlformats.org/officeDocument/2006/relationships/image" Target="../media/image89.png"/><Relationship Id="rId19" Type="http://schemas.openxmlformats.org/officeDocument/2006/relationships/image" Target="../media/image9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7" Type="http://schemas.openxmlformats.org/officeDocument/2006/relationships/image" Target="../media/image88.png"/><Relationship Id="rId18" Type="http://schemas.openxmlformats.org/officeDocument/2006/relationships/image" Target="../media/image89.png"/><Relationship Id="rId19" Type="http://schemas.openxmlformats.org/officeDocument/2006/relationships/image" Target="../media/image90.png"/><Relationship Id="rId20" Type="http://schemas.openxmlformats.org/officeDocument/2006/relationships/image" Target="../media/image43.png"/><Relationship Id="rId21" Type="http://schemas.openxmlformats.org/officeDocument/2006/relationships/image" Target="../media/image38.png"/><Relationship Id="rId22" Type="http://schemas.openxmlformats.org/officeDocument/2006/relationships/image" Target="../media/image9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2.png"/><Relationship Id="rId3" Type="http://schemas.openxmlformats.org/officeDocument/2006/relationships/image" Target="../media/image9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2.png"/><Relationship Id="rId3" Type="http://schemas.openxmlformats.org/officeDocument/2006/relationships/image" Target="../media/image9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n event-based model of language evolution"/>
          <p:cNvSpPr txBox="1"/>
          <p:nvPr>
            <p:ph type="ctrTitle"/>
          </p:nvPr>
        </p:nvSpPr>
        <p:spPr>
          <a:prstGeom prst="rect">
            <a:avLst/>
          </a:prstGeom>
        </p:spPr>
        <p:txBody>
          <a:bodyPr/>
          <a:lstStyle/>
          <a:p>
            <a:pPr/>
            <a:r>
              <a:t>An event-based model of language evolution</a:t>
            </a:r>
          </a:p>
        </p:txBody>
      </p:sp>
      <p:sp>
        <p:nvSpPr>
          <p:cNvPr id="120" name="John P. Huelsenbeck…"/>
          <p:cNvSpPr txBox="1"/>
          <p:nvPr>
            <p:ph type="subTitle" sz="quarter" idx="1"/>
          </p:nvPr>
        </p:nvSpPr>
        <p:spPr>
          <a:xfrm>
            <a:off x="6838057" y="8422124"/>
            <a:ext cx="10707886" cy="3650854"/>
          </a:xfrm>
          <a:prstGeom prst="rect">
            <a:avLst/>
          </a:prstGeom>
        </p:spPr>
        <p:txBody>
          <a:bodyPr/>
          <a:lstStyle/>
          <a:p>
            <a:pPr/>
            <a:r>
              <a:t>John P. Huelsenbeck</a:t>
            </a:r>
          </a:p>
          <a:p>
            <a:pPr/>
            <a:r>
              <a:t>Shawn McCreight</a:t>
            </a:r>
          </a:p>
          <a:p>
            <a:pPr/>
            <a:r>
              <a:t>Éva Buchi</a:t>
            </a:r>
          </a:p>
          <a:p>
            <a:pPr/>
            <a:r>
              <a:t>David Goldstein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Linguistics characters treated as morphological data in evolutionary biology"/>
          <p:cNvSpPr txBox="1"/>
          <p:nvPr>
            <p:ph type="title"/>
          </p:nvPr>
        </p:nvSpPr>
        <p:spPr>
          <a:prstGeom prst="rect">
            <a:avLst/>
          </a:prstGeom>
        </p:spPr>
        <p:txBody>
          <a:bodyPr/>
          <a:lstStyle>
            <a:lvl1pPr defTabSz="520065">
              <a:defRPr sz="7056"/>
            </a:lvl1pPr>
          </a:lstStyle>
          <a:p>
            <a:pPr/>
            <a:r>
              <a:t>Linguistics characters treated as morphological data in evolutionary biology</a:t>
            </a:r>
          </a:p>
        </p:txBody>
      </p:sp>
      <p:sp>
        <p:nvSpPr>
          <p:cNvPr id="155" name="Note that they often take one cognate and code it as several (non-independent) characters.…"/>
          <p:cNvSpPr txBox="1"/>
          <p:nvPr>
            <p:ph type="body" idx="1"/>
          </p:nvPr>
        </p:nvSpPr>
        <p:spPr>
          <a:prstGeom prst="rect">
            <a:avLst/>
          </a:prstGeom>
        </p:spPr>
        <p:txBody>
          <a:bodyPr/>
          <a:lstStyle/>
          <a:p>
            <a:pPr marL="520700" indent="-520700" defTabSz="676909">
              <a:spcBef>
                <a:spcPts val="4800"/>
              </a:spcBef>
              <a:defRPr sz="3936"/>
            </a:pPr>
            <a:r>
              <a:t>Note that they often take one cognate and code it as several (non-independent) characters.</a:t>
            </a:r>
          </a:p>
          <a:p>
            <a:pPr marL="520700" indent="-520700" defTabSz="676909">
              <a:spcBef>
                <a:spcPts val="4800"/>
              </a:spcBef>
              <a:defRPr sz="3936"/>
            </a:pPr>
            <a:r>
              <a:t>Should condition on some data patterns never making their way into the character matrix.</a:t>
            </a:r>
          </a:p>
          <a:p>
            <a:pPr marL="520700" indent="-520700" defTabSz="676909">
              <a:spcBef>
                <a:spcPts val="4800"/>
              </a:spcBef>
              <a:defRPr sz="3936"/>
            </a:pPr>
            <a:r>
              <a:t>Because the 0s and 1s in the coding scheme are arbitrary, one should be able to flip the states and obtain the same likelihood.</a:t>
            </a:r>
          </a:p>
          <a:p>
            <a:pPr marL="520700" indent="-520700" defTabSz="676909">
              <a:spcBef>
                <a:spcPts val="4800"/>
              </a:spcBef>
              <a:defRPr sz="3936"/>
            </a:pPr>
            <a:r>
              <a:t>Limitations on the types of models that can be applied, such that rates of change should be symmetrical.</a:t>
            </a:r>
          </a:p>
          <a:p>
            <a:pPr marL="520700" indent="-520700" defTabSz="676909">
              <a:spcBef>
                <a:spcPts val="4800"/>
              </a:spcBef>
              <a:defRPr sz="3936"/>
            </a:pPr>
            <a:r>
              <a:t>Gray is enamored by the covarion model. I wonder if the good fit of that model is an artifact of the coding procedure?</a:t>
            </a:r>
          </a:p>
          <a:p>
            <a:pPr marL="520700" indent="-520700" defTabSz="676909">
              <a:spcBef>
                <a:spcPts val="4800"/>
              </a:spcBef>
              <a:defRPr sz="3936"/>
            </a:pPr>
            <a:r>
              <a:t>It’s not clear what the elemental changes are in the language. In other words, while you can learn about phylogeny, you cannot learn about how words transform over time.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Our Approach"/>
          <p:cNvSpPr txBox="1"/>
          <p:nvPr>
            <p:ph type="title"/>
          </p:nvPr>
        </p:nvSpPr>
        <p:spPr>
          <a:prstGeom prst="rect">
            <a:avLst/>
          </a:prstGeom>
        </p:spPr>
        <p:txBody>
          <a:bodyPr/>
          <a:lstStyle/>
          <a:p>
            <a:pPr/>
            <a:r>
              <a:t>Our Approach</a:t>
            </a:r>
          </a:p>
        </p:txBody>
      </p:sp>
      <p:sp>
        <p:nvSpPr>
          <p:cNvPr id="158" name="Treat the observations as the word segments (syllables) of the words as they are pronounced by speakers of the language.…"/>
          <p:cNvSpPr txBox="1"/>
          <p:nvPr>
            <p:ph type="body" idx="1"/>
          </p:nvPr>
        </p:nvSpPr>
        <p:spPr>
          <a:prstGeom prst="rect">
            <a:avLst/>
          </a:prstGeom>
        </p:spPr>
        <p:txBody>
          <a:bodyPr/>
          <a:lstStyle/>
          <a:p>
            <a:pPr marL="609600" indent="-609600" defTabSz="792479">
              <a:spcBef>
                <a:spcPts val="5600"/>
              </a:spcBef>
              <a:defRPr sz="4608"/>
            </a:pPr>
            <a:r>
              <a:t>Treat the observations as the word segments (syllables) of the words as they are pronounced by speakers of the language.</a:t>
            </a:r>
          </a:p>
          <a:p>
            <a:pPr marL="609600" indent="-609600" defTabSz="792479">
              <a:spcBef>
                <a:spcPts val="5600"/>
              </a:spcBef>
              <a:defRPr sz="4608"/>
            </a:pPr>
            <a:r>
              <a:t>In an instant of time, words can change through three basic transitions: (1) a substitution of one word segment for another, (2) an insertion of a single word segment in the word, and (3) a deletion of a single word segment in a word.</a:t>
            </a:r>
          </a:p>
          <a:p>
            <a:pPr marL="609600" indent="-609600" defTabSz="792479">
              <a:spcBef>
                <a:spcPts val="5600"/>
              </a:spcBef>
              <a:defRPr sz="4608"/>
            </a:pPr>
            <a:r>
              <a:t>This is equivalent to the TKF91 model of molecular evolution.</a:t>
            </a:r>
          </a:p>
          <a:p>
            <a:pPr marL="609600" indent="-609600" defTabSz="792479">
              <a:spcBef>
                <a:spcPts val="5600"/>
              </a:spcBef>
              <a:defRPr sz="4608"/>
            </a:pPr>
            <a:r>
              <a:t>We estimate the parameters in a Bayesian framework (of course!)</a:t>
            </a:r>
          </a:p>
          <a:p>
            <a:pPr marL="609600" indent="-609600" defTabSz="792479">
              <a:spcBef>
                <a:spcPts val="5600"/>
              </a:spcBef>
              <a:defRPr sz="4608"/>
            </a:pPr>
            <a:r>
              <a:t>We use MCMC to sample all of the model parameters, including the alignment of the word segments.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2" name="Group"/>
          <p:cNvGrpSpPr/>
          <p:nvPr/>
        </p:nvGrpSpPr>
        <p:grpSpPr>
          <a:xfrm>
            <a:off x="7165396" y="727423"/>
            <a:ext cx="10513004" cy="12261154"/>
            <a:chOff x="0" y="0"/>
            <a:chExt cx="10513003" cy="12261153"/>
          </a:xfrm>
        </p:grpSpPr>
        <p:pic>
          <p:nvPicPr>
            <p:cNvPr id="160" name="feb4.tre.pdf" descr="feb4.tre.pdf"/>
            <p:cNvPicPr>
              <a:picLocks noChangeAspect="1"/>
            </p:cNvPicPr>
            <p:nvPr/>
          </p:nvPicPr>
          <p:blipFill>
            <a:blip r:embed="rId2">
              <a:extLst/>
            </a:blip>
            <a:stretch>
              <a:fillRect/>
            </a:stretch>
          </p:blipFill>
          <p:spPr>
            <a:xfrm rot="16200000">
              <a:off x="-1103974" y="1103973"/>
              <a:ext cx="12261155" cy="10053208"/>
            </a:xfrm>
            <a:prstGeom prst="rect">
              <a:avLst/>
            </a:prstGeom>
            <a:ln w="25400" cap="flat">
              <a:noFill/>
              <a:miter lim="400000"/>
            </a:ln>
            <a:effectLst/>
          </p:spPr>
        </p:pic>
        <p:sp>
          <p:nvSpPr>
            <p:cNvPr id="161" name="Rectangle"/>
            <p:cNvSpPr/>
            <p:nvPr/>
          </p:nvSpPr>
          <p:spPr>
            <a:xfrm>
              <a:off x="9243003" y="5165376"/>
              <a:ext cx="1270001" cy="1930401"/>
            </a:xfrm>
            <a:prstGeom prst="rect">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163" name="Circle"/>
          <p:cNvSpPr/>
          <p:nvPr/>
        </p:nvSpPr>
        <p:spPr>
          <a:xfrm>
            <a:off x="11243733" y="7450666"/>
            <a:ext cx="477276" cy="477277"/>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63"/>
                                        </p:tgtEl>
                                        <p:attrNameLst>
                                          <p:attrName>style.visibility</p:attrName>
                                        </p:attrNameLst>
                                      </p:cBhvr>
                                      <p:to>
                                        <p:strVal val="visible"/>
                                      </p:to>
                                    </p:set>
                                    <p:anim calcmode="lin" valueType="num">
                                      <p:cBhvr>
                                        <p:cTn id="7" dur="1000" fill="hold"/>
                                        <p:tgtEl>
                                          <p:spTgt spid="163"/>
                                        </p:tgtEl>
                                        <p:attrNameLst>
                                          <p:attrName>ppt_w</p:attrName>
                                        </p:attrNameLst>
                                      </p:cBhvr>
                                      <p:tavLst>
                                        <p:tav tm="0">
                                          <p:val>
                                            <p:strVal val="4*#ppt_w"/>
                                          </p:val>
                                        </p:tav>
                                        <p:tav tm="100000">
                                          <p:val>
                                            <p:strVal val="#ppt_w"/>
                                          </p:val>
                                        </p:tav>
                                      </p:tavLst>
                                    </p:anim>
                                    <p:anim calcmode="lin" valueType="num">
                                      <p:cBhvr>
                                        <p:cTn id="8" dur="1000" fill="hold"/>
                                        <p:tgtEl>
                                          <p:spTgt spid="16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2">
            <a:extLst/>
          </a:blip>
          <a:stretch>
            <a:fillRect/>
          </a:stretch>
        </p:blipFill>
        <p:spPr>
          <a:xfrm>
            <a:off x="2595721" y="9182968"/>
            <a:ext cx="311151" cy="622301"/>
          </a:xfrm>
          <a:prstGeom prst="rect">
            <a:avLst/>
          </a:prstGeom>
          <a:ln w="12700">
            <a:miter lim="400000"/>
          </a:ln>
        </p:spPr>
      </p:pic>
      <p:pic>
        <p:nvPicPr>
          <p:cNvPr id="166" name="Image" descr="Image"/>
          <p:cNvPicPr>
            <a:picLocks noChangeAspect="1"/>
          </p:cNvPicPr>
          <p:nvPr/>
        </p:nvPicPr>
        <p:blipFill>
          <a:blip r:embed="rId3">
            <a:extLst/>
          </a:blip>
          <a:stretch>
            <a:fillRect/>
          </a:stretch>
        </p:blipFill>
        <p:spPr>
          <a:xfrm>
            <a:off x="595973" y="3885273"/>
            <a:ext cx="2489201" cy="762001"/>
          </a:xfrm>
          <a:prstGeom prst="rect">
            <a:avLst/>
          </a:prstGeom>
          <a:ln w="12700">
            <a:miter lim="400000"/>
          </a:ln>
        </p:spPr>
      </p:pic>
      <p:sp>
        <p:nvSpPr>
          <p:cNvPr id="167" name="Rectangle"/>
          <p:cNvSpPr/>
          <p:nvPr/>
        </p:nvSpPr>
        <p:spPr>
          <a:xfrm>
            <a:off x="11692702" y="-264888"/>
            <a:ext cx="1027172" cy="14448976"/>
          </a:xfrm>
          <a:prstGeom prst="rect">
            <a:avLst/>
          </a:prstGeom>
          <a:solidFill>
            <a:schemeClr val="accent5">
              <a:hueOff val="-82419"/>
              <a:satOff val="-9513"/>
              <a:lumOff val="-16343"/>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68" name="Rectangle"/>
          <p:cNvSpPr/>
          <p:nvPr/>
        </p:nvSpPr>
        <p:spPr>
          <a:xfrm>
            <a:off x="10488798" y="-264888"/>
            <a:ext cx="1027171" cy="14448976"/>
          </a:xfrm>
          <a:prstGeom prst="rect">
            <a:avLst/>
          </a:prstGeom>
          <a:solidFill>
            <a:schemeClr val="accent3"/>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69" name="Rectangle"/>
          <p:cNvSpPr/>
          <p:nvPr/>
        </p:nvSpPr>
        <p:spPr>
          <a:xfrm>
            <a:off x="12902955"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0" name="Rectangle"/>
          <p:cNvSpPr/>
          <p:nvPr/>
        </p:nvSpPr>
        <p:spPr>
          <a:xfrm>
            <a:off x="9284894" y="-264888"/>
            <a:ext cx="1027171" cy="14448976"/>
          </a:xfrm>
          <a:prstGeom prst="rect">
            <a:avLst/>
          </a:prstGeom>
          <a:solidFill>
            <a:schemeClr val="accent6">
              <a:satOff val="-15798"/>
              <a:lumOff val="-17517"/>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1" name="Rectangle"/>
          <p:cNvSpPr/>
          <p:nvPr/>
        </p:nvSpPr>
        <p:spPr>
          <a:xfrm>
            <a:off x="14090984"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2" name="Line"/>
          <p:cNvSpPr/>
          <p:nvPr/>
        </p:nvSpPr>
        <p:spPr>
          <a:xfrm>
            <a:off x="3367237" y="9494118"/>
            <a:ext cx="18456662" cy="1"/>
          </a:xfrm>
          <a:prstGeom prst="line">
            <a:avLst/>
          </a:prstGeom>
          <a:ln w="50800">
            <a:solidFill>
              <a:srgbClr val="000000"/>
            </a:solidFill>
            <a:miter lim="400000"/>
          </a:ln>
        </p:spPr>
        <p:txBody>
          <a:bodyPr lIns="50800" tIns="50800" rIns="50800" bIns="50800" anchor="ctr"/>
          <a:lstStyle/>
          <a:p>
            <a:pPr/>
          </a:p>
        </p:txBody>
      </p:sp>
      <p:sp>
        <p:nvSpPr>
          <p:cNvPr id="173" name="Line"/>
          <p:cNvSpPr/>
          <p:nvPr/>
        </p:nvSpPr>
        <p:spPr>
          <a:xfrm>
            <a:off x="3512765" y="4266273"/>
            <a:ext cx="18456661" cy="1"/>
          </a:xfrm>
          <a:prstGeom prst="line">
            <a:avLst/>
          </a:prstGeom>
          <a:ln w="50800">
            <a:solidFill>
              <a:srgbClr val="000000"/>
            </a:solidFill>
            <a:miter lim="400000"/>
          </a:ln>
        </p:spPr>
        <p:txBody>
          <a:bodyPr lIns="50800" tIns="50800" rIns="50800" bIns="50800" anchor="ctr"/>
          <a:lstStyle/>
          <a:p>
            <a:pPr/>
          </a:p>
        </p:txBody>
      </p:sp>
      <p:sp>
        <p:nvSpPr>
          <p:cNvPr id="174" name="Nothing happens"/>
          <p:cNvSpPr txBox="1"/>
          <p:nvPr/>
        </p:nvSpPr>
        <p:spPr>
          <a:xfrm>
            <a:off x="16893905" y="6447741"/>
            <a:ext cx="507034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Nothing happens</a:t>
            </a:r>
          </a:p>
        </p:txBody>
      </p:sp>
      <p:sp>
        <p:nvSpPr>
          <p:cNvPr id="175" name="1"/>
          <p:cNvSpPr txBox="1"/>
          <p:nvPr/>
        </p:nvSpPr>
        <p:spPr>
          <a:xfrm>
            <a:off x="949139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1</a:t>
            </a:r>
          </a:p>
        </p:txBody>
      </p:sp>
      <p:sp>
        <p:nvSpPr>
          <p:cNvPr id="176" name="2"/>
          <p:cNvSpPr txBox="1"/>
          <p:nvPr/>
        </p:nvSpPr>
        <p:spPr>
          <a:xfrm>
            <a:off x="10720697"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2</a:t>
            </a:r>
          </a:p>
        </p:txBody>
      </p:sp>
      <p:sp>
        <p:nvSpPr>
          <p:cNvPr id="177" name="3"/>
          <p:cNvSpPr txBox="1"/>
          <p:nvPr/>
        </p:nvSpPr>
        <p:spPr>
          <a:xfrm>
            <a:off x="1192301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3</a:t>
            </a:r>
          </a:p>
        </p:txBody>
      </p:sp>
      <p:sp>
        <p:nvSpPr>
          <p:cNvPr id="178" name="4"/>
          <p:cNvSpPr txBox="1"/>
          <p:nvPr/>
        </p:nvSpPr>
        <p:spPr>
          <a:xfrm>
            <a:off x="1314120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4</a:t>
            </a:r>
          </a:p>
        </p:txBody>
      </p:sp>
      <p:sp>
        <p:nvSpPr>
          <p:cNvPr id="179" name="5"/>
          <p:cNvSpPr txBox="1"/>
          <p:nvPr/>
        </p:nvSpPr>
        <p:spPr>
          <a:xfrm>
            <a:off x="1432288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5</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2">
            <a:extLst/>
          </a:blip>
          <a:stretch>
            <a:fillRect/>
          </a:stretch>
        </p:blipFill>
        <p:spPr>
          <a:xfrm>
            <a:off x="2595721" y="9182968"/>
            <a:ext cx="311151" cy="622301"/>
          </a:xfrm>
          <a:prstGeom prst="rect">
            <a:avLst/>
          </a:prstGeom>
          <a:ln w="12700">
            <a:miter lim="400000"/>
          </a:ln>
        </p:spPr>
      </p:pic>
      <p:pic>
        <p:nvPicPr>
          <p:cNvPr id="182" name="Image" descr="Image"/>
          <p:cNvPicPr>
            <a:picLocks noChangeAspect="1"/>
          </p:cNvPicPr>
          <p:nvPr/>
        </p:nvPicPr>
        <p:blipFill>
          <a:blip r:embed="rId3">
            <a:extLst/>
          </a:blip>
          <a:stretch>
            <a:fillRect/>
          </a:stretch>
        </p:blipFill>
        <p:spPr>
          <a:xfrm>
            <a:off x="595973" y="3885273"/>
            <a:ext cx="2489201" cy="762001"/>
          </a:xfrm>
          <a:prstGeom prst="rect">
            <a:avLst/>
          </a:prstGeom>
          <a:ln w="12700">
            <a:miter lim="400000"/>
          </a:ln>
        </p:spPr>
      </p:pic>
      <p:sp>
        <p:nvSpPr>
          <p:cNvPr id="183" name="Rectangle"/>
          <p:cNvSpPr/>
          <p:nvPr/>
        </p:nvSpPr>
        <p:spPr>
          <a:xfrm>
            <a:off x="11692702" y="9473796"/>
            <a:ext cx="1027172" cy="4710293"/>
          </a:xfrm>
          <a:prstGeom prst="rect">
            <a:avLst/>
          </a:prstGeom>
          <a:solidFill>
            <a:schemeClr val="accent1"/>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4" name="Rectangle"/>
          <p:cNvSpPr/>
          <p:nvPr/>
        </p:nvSpPr>
        <p:spPr>
          <a:xfrm>
            <a:off x="11692702" y="-264888"/>
            <a:ext cx="1027172" cy="9749060"/>
          </a:xfrm>
          <a:prstGeom prst="rect">
            <a:avLst/>
          </a:prstGeom>
          <a:solidFill>
            <a:schemeClr val="accent5">
              <a:hueOff val="-82419"/>
              <a:satOff val="-9513"/>
              <a:lumOff val="-16343"/>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5" name="Rectangle"/>
          <p:cNvSpPr/>
          <p:nvPr/>
        </p:nvSpPr>
        <p:spPr>
          <a:xfrm>
            <a:off x="10488798" y="-264888"/>
            <a:ext cx="1027171" cy="14448976"/>
          </a:xfrm>
          <a:prstGeom prst="rect">
            <a:avLst/>
          </a:prstGeom>
          <a:solidFill>
            <a:schemeClr val="accent3"/>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6" name="Rectangle"/>
          <p:cNvSpPr/>
          <p:nvPr/>
        </p:nvSpPr>
        <p:spPr>
          <a:xfrm>
            <a:off x="12902955"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7" name="Rectangle"/>
          <p:cNvSpPr/>
          <p:nvPr/>
        </p:nvSpPr>
        <p:spPr>
          <a:xfrm>
            <a:off x="9284894" y="-264888"/>
            <a:ext cx="1027171" cy="14448976"/>
          </a:xfrm>
          <a:prstGeom prst="rect">
            <a:avLst/>
          </a:prstGeom>
          <a:solidFill>
            <a:schemeClr val="accent6">
              <a:satOff val="-15798"/>
              <a:lumOff val="-17517"/>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8" name="Rectangle"/>
          <p:cNvSpPr/>
          <p:nvPr/>
        </p:nvSpPr>
        <p:spPr>
          <a:xfrm>
            <a:off x="14090984"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9" name="Line"/>
          <p:cNvSpPr/>
          <p:nvPr/>
        </p:nvSpPr>
        <p:spPr>
          <a:xfrm>
            <a:off x="3367237" y="9494118"/>
            <a:ext cx="18456662" cy="1"/>
          </a:xfrm>
          <a:prstGeom prst="line">
            <a:avLst/>
          </a:prstGeom>
          <a:ln w="50800">
            <a:solidFill>
              <a:srgbClr val="000000"/>
            </a:solidFill>
            <a:miter lim="400000"/>
          </a:ln>
        </p:spPr>
        <p:txBody>
          <a:bodyPr lIns="50800" tIns="50800" rIns="50800" bIns="50800" anchor="ctr"/>
          <a:lstStyle/>
          <a:p>
            <a:pPr/>
          </a:p>
        </p:txBody>
      </p:sp>
      <p:sp>
        <p:nvSpPr>
          <p:cNvPr id="190" name="Line"/>
          <p:cNvSpPr/>
          <p:nvPr/>
        </p:nvSpPr>
        <p:spPr>
          <a:xfrm>
            <a:off x="3512765" y="4266273"/>
            <a:ext cx="18456661" cy="1"/>
          </a:xfrm>
          <a:prstGeom prst="line">
            <a:avLst/>
          </a:prstGeom>
          <a:ln w="50800">
            <a:solidFill>
              <a:srgbClr val="000000"/>
            </a:solidFill>
            <a:miter lim="400000"/>
          </a:ln>
        </p:spPr>
        <p:txBody>
          <a:bodyPr lIns="50800" tIns="50800" rIns="50800" bIns="50800" anchor="ctr"/>
          <a:lstStyle/>
          <a:p>
            <a:pPr/>
          </a:p>
        </p:txBody>
      </p:sp>
      <p:sp>
        <p:nvSpPr>
          <p:cNvPr id="191" name="Substitution"/>
          <p:cNvSpPr txBox="1"/>
          <p:nvPr/>
        </p:nvSpPr>
        <p:spPr>
          <a:xfrm>
            <a:off x="18339266" y="6447741"/>
            <a:ext cx="362498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Substitution</a:t>
            </a:r>
          </a:p>
        </p:txBody>
      </p:sp>
      <p:sp>
        <p:nvSpPr>
          <p:cNvPr id="192" name="1"/>
          <p:cNvSpPr txBox="1"/>
          <p:nvPr/>
        </p:nvSpPr>
        <p:spPr>
          <a:xfrm>
            <a:off x="949139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1</a:t>
            </a:r>
          </a:p>
        </p:txBody>
      </p:sp>
      <p:sp>
        <p:nvSpPr>
          <p:cNvPr id="193" name="2"/>
          <p:cNvSpPr txBox="1"/>
          <p:nvPr/>
        </p:nvSpPr>
        <p:spPr>
          <a:xfrm>
            <a:off x="10720697"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2</a:t>
            </a:r>
          </a:p>
        </p:txBody>
      </p:sp>
      <p:sp>
        <p:nvSpPr>
          <p:cNvPr id="194" name="3"/>
          <p:cNvSpPr txBox="1"/>
          <p:nvPr/>
        </p:nvSpPr>
        <p:spPr>
          <a:xfrm>
            <a:off x="1192301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3</a:t>
            </a:r>
          </a:p>
        </p:txBody>
      </p:sp>
      <p:sp>
        <p:nvSpPr>
          <p:cNvPr id="195" name="4"/>
          <p:cNvSpPr txBox="1"/>
          <p:nvPr/>
        </p:nvSpPr>
        <p:spPr>
          <a:xfrm>
            <a:off x="1314120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4</a:t>
            </a:r>
          </a:p>
        </p:txBody>
      </p:sp>
      <p:sp>
        <p:nvSpPr>
          <p:cNvPr id="196" name="5"/>
          <p:cNvSpPr txBox="1"/>
          <p:nvPr/>
        </p:nvSpPr>
        <p:spPr>
          <a:xfrm>
            <a:off x="1432288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5</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Image" descr="Image"/>
          <p:cNvPicPr>
            <a:picLocks noChangeAspect="1"/>
          </p:cNvPicPr>
          <p:nvPr/>
        </p:nvPicPr>
        <p:blipFill>
          <a:blip r:embed="rId2">
            <a:extLst/>
          </a:blip>
          <a:stretch>
            <a:fillRect/>
          </a:stretch>
        </p:blipFill>
        <p:spPr>
          <a:xfrm>
            <a:off x="8083550" y="5352148"/>
            <a:ext cx="8216900" cy="3011704"/>
          </a:xfrm>
          <a:prstGeom prst="rect">
            <a:avLst/>
          </a:prstGeom>
          <a:ln w="12700">
            <a:miter lim="400000"/>
          </a:ln>
        </p:spPr>
      </p:pic>
      <p:sp>
        <p:nvSpPr>
          <p:cNvPr id="199" name="A"/>
          <p:cNvSpPr txBox="1"/>
          <p:nvPr/>
        </p:nvSpPr>
        <p:spPr>
          <a:xfrm>
            <a:off x="7238774" y="5389014"/>
            <a:ext cx="488379"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A</a:t>
            </a:r>
          </a:p>
        </p:txBody>
      </p:sp>
      <p:sp>
        <p:nvSpPr>
          <p:cNvPr id="200" name="C"/>
          <p:cNvSpPr txBox="1"/>
          <p:nvPr/>
        </p:nvSpPr>
        <p:spPr>
          <a:xfrm>
            <a:off x="7223483" y="6141621"/>
            <a:ext cx="518961"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C</a:t>
            </a:r>
          </a:p>
        </p:txBody>
      </p:sp>
      <p:sp>
        <p:nvSpPr>
          <p:cNvPr id="201" name="T"/>
          <p:cNvSpPr txBox="1"/>
          <p:nvPr/>
        </p:nvSpPr>
        <p:spPr>
          <a:xfrm>
            <a:off x="7258979" y="7646835"/>
            <a:ext cx="447968"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T</a:t>
            </a:r>
          </a:p>
        </p:txBody>
      </p:sp>
      <p:sp>
        <p:nvSpPr>
          <p:cNvPr id="202" name="G"/>
          <p:cNvSpPr txBox="1"/>
          <p:nvPr/>
        </p:nvSpPr>
        <p:spPr>
          <a:xfrm>
            <a:off x="7218568" y="6894228"/>
            <a:ext cx="528791"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G</a:t>
            </a:r>
          </a:p>
        </p:txBody>
      </p:sp>
      <p:sp>
        <p:nvSpPr>
          <p:cNvPr id="203" name="A"/>
          <p:cNvSpPr txBox="1"/>
          <p:nvPr/>
        </p:nvSpPr>
        <p:spPr>
          <a:xfrm>
            <a:off x="9051901" y="4327464"/>
            <a:ext cx="488379"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A</a:t>
            </a:r>
          </a:p>
        </p:txBody>
      </p:sp>
      <p:sp>
        <p:nvSpPr>
          <p:cNvPr id="204" name="C"/>
          <p:cNvSpPr txBox="1"/>
          <p:nvPr/>
        </p:nvSpPr>
        <p:spPr>
          <a:xfrm>
            <a:off x="10704209" y="4327464"/>
            <a:ext cx="518961"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C</a:t>
            </a:r>
          </a:p>
        </p:txBody>
      </p:sp>
      <p:sp>
        <p:nvSpPr>
          <p:cNvPr id="205" name="T"/>
          <p:cNvSpPr txBox="1"/>
          <p:nvPr/>
        </p:nvSpPr>
        <p:spPr>
          <a:xfrm>
            <a:off x="14149019" y="4327464"/>
            <a:ext cx="447968"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T</a:t>
            </a:r>
          </a:p>
        </p:txBody>
      </p:sp>
      <p:sp>
        <p:nvSpPr>
          <p:cNvPr id="206" name="G"/>
          <p:cNvSpPr txBox="1"/>
          <p:nvPr/>
        </p:nvSpPr>
        <p:spPr>
          <a:xfrm>
            <a:off x="12387099" y="4327464"/>
            <a:ext cx="528791"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G</a:t>
            </a:r>
          </a:p>
        </p:txBody>
      </p:sp>
      <p:sp>
        <p:nvSpPr>
          <p:cNvPr id="207" name="From"/>
          <p:cNvSpPr txBox="1"/>
          <p:nvPr/>
        </p:nvSpPr>
        <p:spPr>
          <a:xfrm>
            <a:off x="5226306" y="6484920"/>
            <a:ext cx="1469175"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From</a:t>
            </a:r>
          </a:p>
        </p:txBody>
      </p:sp>
      <p:sp>
        <p:nvSpPr>
          <p:cNvPr id="208" name="To"/>
          <p:cNvSpPr txBox="1"/>
          <p:nvPr/>
        </p:nvSpPr>
        <p:spPr>
          <a:xfrm>
            <a:off x="11472931" y="3443482"/>
            <a:ext cx="721019"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To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8083550" y="1372815"/>
            <a:ext cx="8216900" cy="3011703"/>
          </a:xfrm>
          <a:prstGeom prst="rect">
            <a:avLst/>
          </a:prstGeom>
          <a:ln w="12700">
            <a:miter lim="400000"/>
          </a:ln>
        </p:spPr>
      </p:pic>
      <p:grpSp>
        <p:nvGrpSpPr>
          <p:cNvPr id="216" name="Group"/>
          <p:cNvGrpSpPr/>
          <p:nvPr/>
        </p:nvGrpSpPr>
        <p:grpSpPr>
          <a:xfrm>
            <a:off x="1017984" y="4476887"/>
            <a:ext cx="11087101" cy="6194487"/>
            <a:chOff x="0" y="0"/>
            <a:chExt cx="11087100" cy="6194485"/>
          </a:xfrm>
        </p:grpSpPr>
        <p:grpSp>
          <p:nvGrpSpPr>
            <p:cNvPr id="214" name="Group"/>
            <p:cNvGrpSpPr/>
            <p:nvPr/>
          </p:nvGrpSpPr>
          <p:grpSpPr>
            <a:xfrm>
              <a:off x="0" y="2625943"/>
              <a:ext cx="11087100" cy="3568543"/>
              <a:chOff x="0" y="0"/>
              <a:chExt cx="11087100" cy="3568541"/>
            </a:xfrm>
          </p:grpSpPr>
          <p:pic>
            <p:nvPicPr>
              <p:cNvPr id="211" name="Image" descr="Image"/>
              <p:cNvPicPr>
                <a:picLocks noChangeAspect="1"/>
              </p:cNvPicPr>
              <p:nvPr/>
            </p:nvPicPr>
            <p:blipFill>
              <a:blip r:embed="rId3">
                <a:extLst/>
              </a:blip>
              <a:stretch>
                <a:fillRect/>
              </a:stretch>
            </p:blipFill>
            <p:spPr>
              <a:xfrm>
                <a:off x="0" y="1371441"/>
                <a:ext cx="11087100" cy="2197101"/>
              </a:xfrm>
              <a:prstGeom prst="rect">
                <a:avLst/>
              </a:prstGeom>
              <a:ln w="12700" cap="flat">
                <a:noFill/>
                <a:miter lim="400000"/>
              </a:ln>
              <a:effectLst/>
            </p:spPr>
          </p:pic>
          <p:sp>
            <p:nvSpPr>
              <p:cNvPr id="212" name="Line"/>
              <p:cNvSpPr/>
              <p:nvPr/>
            </p:nvSpPr>
            <p:spPr>
              <a:xfrm>
                <a:off x="3037289" y="965901"/>
                <a:ext cx="8015350"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p>
            </p:txBody>
          </p:sp>
          <p:sp>
            <p:nvSpPr>
              <p:cNvPr id="213" name="Transition Probabilities"/>
              <p:cNvSpPr txBox="1"/>
              <p:nvPr/>
            </p:nvSpPr>
            <p:spPr>
              <a:xfrm>
                <a:off x="3664883" y="-1"/>
                <a:ext cx="6760160"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lvl1pPr>
              </a:lstStyle>
              <a:p>
                <a:pPr/>
                <a:r>
                  <a:t>Transition Probabilities</a:t>
                </a:r>
              </a:p>
            </p:txBody>
          </p:sp>
        </p:grpSp>
        <p:sp>
          <p:nvSpPr>
            <p:cNvPr id="215" name="Line"/>
            <p:cNvSpPr/>
            <p:nvPr/>
          </p:nvSpPr>
          <p:spPr>
            <a:xfrm flipH="1">
              <a:off x="8269882" y="-1"/>
              <a:ext cx="1419756" cy="2558114"/>
            </a:xfrm>
            <a:prstGeom prst="line">
              <a:avLst/>
            </a:prstGeom>
            <a:noFill/>
            <a:ln w="1016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nvGrpSpPr>
          <p:cNvPr id="221" name="Group"/>
          <p:cNvGrpSpPr/>
          <p:nvPr/>
        </p:nvGrpSpPr>
        <p:grpSpPr>
          <a:xfrm>
            <a:off x="13377267" y="4477001"/>
            <a:ext cx="8206991" cy="5427576"/>
            <a:chOff x="0" y="0"/>
            <a:chExt cx="8206990" cy="5427574"/>
          </a:xfrm>
        </p:grpSpPr>
        <p:pic>
          <p:nvPicPr>
            <p:cNvPr id="217" name="Image" descr="Image"/>
            <p:cNvPicPr>
              <a:picLocks noChangeAspect="1"/>
            </p:cNvPicPr>
            <p:nvPr/>
          </p:nvPicPr>
          <p:blipFill>
            <a:blip r:embed="rId4">
              <a:extLst/>
            </a:blip>
            <a:stretch>
              <a:fillRect/>
            </a:stretch>
          </p:blipFill>
          <p:spPr>
            <a:xfrm>
              <a:off x="3615318" y="4764069"/>
              <a:ext cx="2392642" cy="663506"/>
            </a:xfrm>
            <a:prstGeom prst="rect">
              <a:avLst/>
            </a:prstGeom>
            <a:ln w="12700" cap="flat">
              <a:noFill/>
              <a:miter lim="400000"/>
            </a:ln>
            <a:effectLst/>
          </p:spPr>
        </p:pic>
        <p:sp>
          <p:nvSpPr>
            <p:cNvPr id="218" name="Line"/>
            <p:cNvSpPr/>
            <p:nvPr/>
          </p:nvSpPr>
          <p:spPr>
            <a:xfrm>
              <a:off x="1159572" y="3591731"/>
              <a:ext cx="7047419"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p>
          </p:txBody>
        </p:sp>
        <p:sp>
          <p:nvSpPr>
            <p:cNvPr id="219" name="Stationary Probabilities"/>
            <p:cNvSpPr txBox="1"/>
            <p:nvPr/>
          </p:nvSpPr>
          <p:spPr>
            <a:xfrm>
              <a:off x="1246204" y="2625830"/>
              <a:ext cx="6874155"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lvl1pPr>
            </a:lstStyle>
            <a:p>
              <a:pPr/>
              <a:r>
                <a:t>Stationary Probabilities</a:t>
              </a:r>
            </a:p>
          </p:txBody>
        </p:sp>
        <p:sp>
          <p:nvSpPr>
            <p:cNvPr id="220" name="Line"/>
            <p:cNvSpPr/>
            <p:nvPr/>
          </p:nvSpPr>
          <p:spPr>
            <a:xfrm>
              <a:off x="-1" y="-1"/>
              <a:ext cx="1419756" cy="2558114"/>
            </a:xfrm>
            <a:prstGeom prst="line">
              <a:avLst/>
            </a:prstGeom>
            <a:noFill/>
            <a:ln w="1016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2"/>
      <p:bldP build="whole" bldLvl="1" animBg="1" rev="0" advAuto="0" spid="21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Image" descr="Image"/>
          <p:cNvPicPr>
            <a:picLocks noChangeAspect="1"/>
          </p:cNvPicPr>
          <p:nvPr/>
        </p:nvPicPr>
        <p:blipFill>
          <a:blip r:embed="rId2">
            <a:extLst/>
          </a:blip>
          <a:stretch>
            <a:fillRect/>
          </a:stretch>
        </p:blipFill>
        <p:spPr>
          <a:xfrm>
            <a:off x="6348493" y="5295516"/>
            <a:ext cx="11687014" cy="3124967"/>
          </a:xfrm>
          <a:prstGeom prst="rect">
            <a:avLst/>
          </a:prstGeom>
          <a:ln w="12700">
            <a:miter lim="400000"/>
          </a:ln>
        </p:spPr>
      </p:pic>
      <p:sp>
        <p:nvSpPr>
          <p:cNvPr id="224" name="General Time Reversible (GTR) Model…"/>
          <p:cNvSpPr txBox="1"/>
          <p:nvPr/>
        </p:nvSpPr>
        <p:spPr>
          <a:xfrm>
            <a:off x="6173746" y="2213331"/>
            <a:ext cx="10992003" cy="15571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General Time Reversible (GTR) Model</a:t>
            </a:r>
          </a:p>
          <a:p>
            <a:pPr>
              <a:defRPr sz="4800"/>
            </a:pPr>
            <a:r>
              <a:t>Tavaré (1986)</a:t>
            </a:r>
          </a:p>
        </p:txBody>
      </p:sp>
      <p:pic>
        <p:nvPicPr>
          <p:cNvPr id="225" name="Image" descr="Image"/>
          <p:cNvPicPr>
            <a:picLocks noChangeAspect="1"/>
          </p:cNvPicPr>
          <p:nvPr/>
        </p:nvPicPr>
        <p:blipFill>
          <a:blip r:embed="rId3">
            <a:extLst/>
          </a:blip>
          <a:stretch>
            <a:fillRect/>
          </a:stretch>
        </p:blipFill>
        <p:spPr>
          <a:xfrm>
            <a:off x="9206328" y="10600533"/>
            <a:ext cx="5531078" cy="6127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12526295" y="8289284"/>
            <a:ext cx="8559801" cy="2743201"/>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3301032" y="8297198"/>
            <a:ext cx="7048501" cy="2197101"/>
          </a:xfrm>
          <a:prstGeom prst="rect">
            <a:avLst/>
          </a:prstGeom>
          <a:ln w="12700">
            <a:miter lim="400000"/>
          </a:ln>
        </p:spPr>
      </p:pic>
      <p:pic>
        <p:nvPicPr>
          <p:cNvPr id="229" name="Image" descr="Image"/>
          <p:cNvPicPr>
            <a:picLocks noChangeAspect="1"/>
          </p:cNvPicPr>
          <p:nvPr/>
        </p:nvPicPr>
        <p:blipFill>
          <a:blip r:embed="rId4">
            <a:extLst/>
          </a:blip>
          <a:stretch>
            <a:fillRect/>
          </a:stretch>
        </p:blipFill>
        <p:spPr>
          <a:xfrm>
            <a:off x="14031244" y="4002967"/>
            <a:ext cx="5549901" cy="1651001"/>
          </a:xfrm>
          <a:prstGeom prst="rect">
            <a:avLst/>
          </a:prstGeom>
          <a:ln w="12700">
            <a:miter lim="400000"/>
          </a:ln>
        </p:spPr>
      </p:pic>
      <p:pic>
        <p:nvPicPr>
          <p:cNvPr id="230" name="Image" descr="Image"/>
          <p:cNvPicPr>
            <a:picLocks noChangeAspect="1"/>
          </p:cNvPicPr>
          <p:nvPr/>
        </p:nvPicPr>
        <p:blipFill>
          <a:blip r:embed="rId5">
            <a:extLst/>
          </a:blip>
          <a:stretch>
            <a:fillRect/>
          </a:stretch>
        </p:blipFill>
        <p:spPr>
          <a:xfrm>
            <a:off x="4850432" y="4035142"/>
            <a:ext cx="3949701" cy="1104901"/>
          </a:xfrm>
          <a:prstGeom prst="rect">
            <a:avLst/>
          </a:prstGeom>
          <a:ln w="12700">
            <a:miter lim="400000"/>
          </a:ln>
        </p:spPr>
      </p:pic>
      <p:sp>
        <p:nvSpPr>
          <p:cNvPr id="231" name="2 States"/>
          <p:cNvSpPr txBox="1"/>
          <p:nvPr/>
        </p:nvSpPr>
        <p:spPr>
          <a:xfrm>
            <a:off x="5587947" y="2683515"/>
            <a:ext cx="247467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2 States</a:t>
            </a:r>
          </a:p>
        </p:txBody>
      </p:sp>
      <p:sp>
        <p:nvSpPr>
          <p:cNvPr id="232" name="3 States"/>
          <p:cNvSpPr txBox="1"/>
          <p:nvPr/>
        </p:nvSpPr>
        <p:spPr>
          <a:xfrm>
            <a:off x="15568858" y="2718697"/>
            <a:ext cx="247467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3 States</a:t>
            </a:r>
          </a:p>
        </p:txBody>
      </p:sp>
      <p:sp>
        <p:nvSpPr>
          <p:cNvPr id="233" name="4 States"/>
          <p:cNvSpPr txBox="1"/>
          <p:nvPr/>
        </p:nvSpPr>
        <p:spPr>
          <a:xfrm>
            <a:off x="5587947" y="7035098"/>
            <a:ext cx="247467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4 States</a:t>
            </a:r>
          </a:p>
        </p:txBody>
      </p:sp>
      <p:sp>
        <p:nvSpPr>
          <p:cNvPr id="234" name="5 States"/>
          <p:cNvSpPr txBox="1"/>
          <p:nvPr/>
        </p:nvSpPr>
        <p:spPr>
          <a:xfrm>
            <a:off x="15754148" y="7035098"/>
            <a:ext cx="247467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5 States</a:t>
            </a:r>
          </a:p>
        </p:txBody>
      </p:sp>
      <p:sp>
        <p:nvSpPr>
          <p:cNvPr id="235" name="Line"/>
          <p:cNvSpPr/>
          <p:nvPr/>
        </p:nvSpPr>
        <p:spPr>
          <a:xfrm>
            <a:off x="5023792" y="3769587"/>
            <a:ext cx="3602981" cy="1"/>
          </a:xfrm>
          <a:prstGeom prst="line">
            <a:avLst/>
          </a:prstGeom>
          <a:ln w="38100">
            <a:solidFill>
              <a:srgbClr val="000000"/>
            </a:solidFill>
            <a:miter lim="400000"/>
          </a:ln>
        </p:spPr>
        <p:txBody>
          <a:bodyPr lIns="50800" tIns="50800" rIns="50800" bIns="50800" anchor="ctr"/>
          <a:lstStyle/>
          <a:p>
            <a:pPr/>
          </a:p>
        </p:txBody>
      </p:sp>
      <p:sp>
        <p:nvSpPr>
          <p:cNvPr id="236" name="Line"/>
          <p:cNvSpPr/>
          <p:nvPr/>
        </p:nvSpPr>
        <p:spPr>
          <a:xfrm>
            <a:off x="13970537" y="3769587"/>
            <a:ext cx="5549901" cy="1"/>
          </a:xfrm>
          <a:prstGeom prst="line">
            <a:avLst/>
          </a:prstGeom>
          <a:ln w="38100">
            <a:solidFill>
              <a:srgbClr val="000000"/>
            </a:solidFill>
            <a:miter lim="400000"/>
          </a:ln>
        </p:spPr>
        <p:txBody>
          <a:bodyPr lIns="50800" tIns="50800" rIns="50800" bIns="50800" anchor="ctr"/>
          <a:lstStyle/>
          <a:p>
            <a:pPr/>
          </a:p>
        </p:txBody>
      </p:sp>
      <p:sp>
        <p:nvSpPr>
          <p:cNvPr id="237" name="Line"/>
          <p:cNvSpPr/>
          <p:nvPr/>
        </p:nvSpPr>
        <p:spPr>
          <a:xfrm>
            <a:off x="3297904" y="8041426"/>
            <a:ext cx="7054757" cy="1"/>
          </a:xfrm>
          <a:prstGeom prst="line">
            <a:avLst/>
          </a:prstGeom>
          <a:ln w="38100">
            <a:solidFill>
              <a:srgbClr val="000000"/>
            </a:solidFill>
            <a:miter lim="400000"/>
          </a:ln>
        </p:spPr>
        <p:txBody>
          <a:bodyPr lIns="50800" tIns="50800" rIns="50800" bIns="50800" anchor="ctr"/>
          <a:lstStyle/>
          <a:p>
            <a:pPr/>
          </a:p>
        </p:txBody>
      </p:sp>
      <p:sp>
        <p:nvSpPr>
          <p:cNvPr id="238" name="Line"/>
          <p:cNvSpPr/>
          <p:nvPr/>
        </p:nvSpPr>
        <p:spPr>
          <a:xfrm>
            <a:off x="12485524" y="8003326"/>
            <a:ext cx="8559801" cy="1"/>
          </a:xfrm>
          <a:prstGeom prst="line">
            <a:avLst/>
          </a:prstGeom>
          <a:ln w="381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7912100" y="1841236"/>
            <a:ext cx="8559800" cy="2743201"/>
          </a:xfrm>
          <a:prstGeom prst="rect">
            <a:avLst/>
          </a:prstGeom>
          <a:ln w="12700">
            <a:miter lim="400000"/>
          </a:ln>
        </p:spPr>
      </p:pic>
      <p:pic>
        <p:nvPicPr>
          <p:cNvPr id="241" name="Image" descr="Image"/>
          <p:cNvPicPr>
            <a:picLocks noChangeAspect="1"/>
          </p:cNvPicPr>
          <p:nvPr/>
        </p:nvPicPr>
        <p:blipFill>
          <a:blip r:embed="rId3">
            <a:extLst/>
          </a:blip>
          <a:stretch>
            <a:fillRect/>
          </a:stretch>
        </p:blipFill>
        <p:spPr>
          <a:xfrm>
            <a:off x="7738295" y="6573941"/>
            <a:ext cx="4318001" cy="469901"/>
          </a:xfrm>
          <a:prstGeom prst="rect">
            <a:avLst/>
          </a:prstGeom>
          <a:ln w="12700">
            <a:miter lim="400000"/>
          </a:ln>
        </p:spPr>
      </p:pic>
      <p:pic>
        <p:nvPicPr>
          <p:cNvPr id="242" name="Image" descr="Image"/>
          <p:cNvPicPr>
            <a:picLocks noChangeAspect="1"/>
          </p:cNvPicPr>
          <p:nvPr/>
        </p:nvPicPr>
        <p:blipFill>
          <a:blip r:embed="rId4">
            <a:extLst/>
          </a:blip>
          <a:stretch>
            <a:fillRect/>
          </a:stretch>
        </p:blipFill>
        <p:spPr>
          <a:xfrm>
            <a:off x="7781104" y="7238592"/>
            <a:ext cx="8864601" cy="469901"/>
          </a:xfrm>
          <a:prstGeom prst="rect">
            <a:avLst/>
          </a:prstGeom>
          <a:ln w="12700">
            <a:miter lim="400000"/>
          </a:ln>
        </p:spPr>
      </p:pic>
      <p:pic>
        <p:nvPicPr>
          <p:cNvPr id="243" name="Image" descr="Image"/>
          <p:cNvPicPr>
            <a:picLocks noChangeAspect="1"/>
          </p:cNvPicPr>
          <p:nvPr/>
        </p:nvPicPr>
        <p:blipFill>
          <a:blip r:embed="rId5">
            <a:extLst/>
          </a:blip>
          <a:stretch>
            <a:fillRect/>
          </a:stretch>
        </p:blipFill>
        <p:spPr>
          <a:xfrm>
            <a:off x="10079866" y="10031517"/>
            <a:ext cx="4224268" cy="7577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2"/>
      <p:bldP build="whole" bldLvl="1" animBg="1" rev="0" advAuto="0" spid="243" grpId="3"/>
      <p:bldP build="whole" bldLvl="1" animBg="1" rev="0" advAuto="0" spid="241"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haeckel.pdf" descr="haeckel.pdf"/>
          <p:cNvPicPr>
            <a:picLocks noChangeAspect="1"/>
          </p:cNvPicPr>
          <p:nvPr/>
        </p:nvPicPr>
        <p:blipFill>
          <a:blip r:embed="rId2">
            <a:extLst/>
          </a:blip>
          <a:stretch>
            <a:fillRect/>
          </a:stretch>
        </p:blipFill>
        <p:spPr>
          <a:xfrm>
            <a:off x="9079826" y="2500134"/>
            <a:ext cx="5008797" cy="8651559"/>
          </a:xfrm>
          <a:prstGeom prst="rect">
            <a:avLst/>
          </a:prstGeom>
          <a:ln w="12700">
            <a:miter lim="400000"/>
          </a:ln>
        </p:spPr>
      </p:pic>
      <p:pic>
        <p:nvPicPr>
          <p:cNvPr id="123" name="darwinnote.pdf" descr="darwinnote.pdf"/>
          <p:cNvPicPr>
            <a:picLocks noChangeAspect="1"/>
          </p:cNvPicPr>
          <p:nvPr/>
        </p:nvPicPr>
        <p:blipFill>
          <a:blip r:embed="rId3">
            <a:extLst/>
          </a:blip>
          <a:stretch>
            <a:fillRect/>
          </a:stretch>
        </p:blipFill>
        <p:spPr>
          <a:xfrm>
            <a:off x="803219" y="4637890"/>
            <a:ext cx="5939898" cy="4440221"/>
          </a:xfrm>
          <a:prstGeom prst="rect">
            <a:avLst/>
          </a:prstGeom>
          <a:ln w="12700">
            <a:miter lim="400000"/>
          </a:ln>
        </p:spPr>
      </p:pic>
      <p:grpSp>
        <p:nvGrpSpPr>
          <p:cNvPr id="126" name="Group"/>
          <p:cNvGrpSpPr/>
          <p:nvPr/>
        </p:nvGrpSpPr>
        <p:grpSpPr>
          <a:xfrm>
            <a:off x="16425333" y="3191933"/>
            <a:ext cx="6159587" cy="7267960"/>
            <a:chOff x="0" y="0"/>
            <a:chExt cx="6159585" cy="7267959"/>
          </a:xfrm>
        </p:grpSpPr>
        <p:pic>
          <p:nvPicPr>
            <p:cNvPr id="124" name="Image" descr="Image"/>
            <p:cNvPicPr>
              <a:picLocks noChangeAspect="1"/>
            </p:cNvPicPr>
            <p:nvPr/>
          </p:nvPicPr>
          <p:blipFill>
            <a:blip r:embed="rId4">
              <a:extLst/>
            </a:blip>
            <a:stretch>
              <a:fillRect/>
            </a:stretch>
          </p:blipFill>
          <p:spPr>
            <a:xfrm>
              <a:off x="61359" y="690707"/>
              <a:ext cx="6098227" cy="6577253"/>
            </a:xfrm>
            <a:prstGeom prst="rect">
              <a:avLst/>
            </a:prstGeom>
            <a:ln w="12700" cap="flat">
              <a:noFill/>
              <a:miter lim="400000"/>
            </a:ln>
            <a:effectLst/>
          </p:spPr>
        </p:pic>
        <p:sp>
          <p:nvSpPr>
            <p:cNvPr id="125" name="Square"/>
            <p:cNvSpPr/>
            <p:nvPr/>
          </p:nvSpPr>
          <p:spPr>
            <a:xfrm>
              <a:off x="0" y="0"/>
              <a:ext cx="1270000" cy="1270000"/>
            </a:xfrm>
            <a:prstGeom prst="rect">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127" name="Arrow"/>
          <p:cNvSpPr/>
          <p:nvPr/>
        </p:nvSpPr>
        <p:spPr>
          <a:xfrm>
            <a:off x="14782800" y="6223000"/>
            <a:ext cx="1491589" cy="1270000"/>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8" name="Arrow"/>
          <p:cNvSpPr/>
          <p:nvPr/>
        </p:nvSpPr>
        <p:spPr>
          <a:xfrm>
            <a:off x="7165677" y="6223000"/>
            <a:ext cx="1491589" cy="1270000"/>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extLst/>
          </a:blip>
          <a:stretch>
            <a:fillRect/>
          </a:stretch>
        </p:blipFill>
        <p:spPr>
          <a:xfrm>
            <a:off x="2595721" y="9182968"/>
            <a:ext cx="311151" cy="622301"/>
          </a:xfrm>
          <a:prstGeom prst="rect">
            <a:avLst/>
          </a:prstGeom>
          <a:ln w="12700">
            <a:miter lim="400000"/>
          </a:ln>
        </p:spPr>
      </p:pic>
      <p:pic>
        <p:nvPicPr>
          <p:cNvPr id="246" name="Image" descr="Image"/>
          <p:cNvPicPr>
            <a:picLocks noChangeAspect="1"/>
          </p:cNvPicPr>
          <p:nvPr/>
        </p:nvPicPr>
        <p:blipFill>
          <a:blip r:embed="rId3">
            <a:extLst/>
          </a:blip>
          <a:stretch>
            <a:fillRect/>
          </a:stretch>
        </p:blipFill>
        <p:spPr>
          <a:xfrm>
            <a:off x="595973" y="3885273"/>
            <a:ext cx="2489201" cy="762001"/>
          </a:xfrm>
          <a:prstGeom prst="rect">
            <a:avLst/>
          </a:prstGeom>
          <a:ln w="12700">
            <a:miter lim="400000"/>
          </a:ln>
        </p:spPr>
      </p:pic>
      <p:sp>
        <p:nvSpPr>
          <p:cNvPr id="247" name="Rectangle"/>
          <p:cNvSpPr/>
          <p:nvPr/>
        </p:nvSpPr>
        <p:spPr>
          <a:xfrm>
            <a:off x="11692702" y="9473796"/>
            <a:ext cx="1027172" cy="4710293"/>
          </a:xfrm>
          <a:prstGeom prst="rect">
            <a:avLst/>
          </a:prstGeom>
          <a:solidFill>
            <a:schemeClr val="accent1"/>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8" name="Rectangle"/>
          <p:cNvSpPr/>
          <p:nvPr/>
        </p:nvSpPr>
        <p:spPr>
          <a:xfrm>
            <a:off x="10488798" y="-264888"/>
            <a:ext cx="1027171" cy="14448976"/>
          </a:xfrm>
          <a:prstGeom prst="rect">
            <a:avLst/>
          </a:prstGeom>
          <a:solidFill>
            <a:schemeClr val="accent3"/>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9" name="Rectangle"/>
          <p:cNvSpPr/>
          <p:nvPr/>
        </p:nvSpPr>
        <p:spPr>
          <a:xfrm>
            <a:off x="12902955"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0" name="Rectangle"/>
          <p:cNvSpPr/>
          <p:nvPr/>
        </p:nvSpPr>
        <p:spPr>
          <a:xfrm>
            <a:off x="9284894" y="-264888"/>
            <a:ext cx="1027171" cy="14448976"/>
          </a:xfrm>
          <a:prstGeom prst="rect">
            <a:avLst/>
          </a:prstGeom>
          <a:solidFill>
            <a:schemeClr val="accent6">
              <a:satOff val="-15798"/>
              <a:lumOff val="-17517"/>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1" name="Rectangle"/>
          <p:cNvSpPr/>
          <p:nvPr/>
        </p:nvSpPr>
        <p:spPr>
          <a:xfrm>
            <a:off x="14090984"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2" name="Line"/>
          <p:cNvSpPr/>
          <p:nvPr/>
        </p:nvSpPr>
        <p:spPr>
          <a:xfrm>
            <a:off x="3367237" y="9494118"/>
            <a:ext cx="18456662" cy="1"/>
          </a:xfrm>
          <a:prstGeom prst="line">
            <a:avLst/>
          </a:prstGeom>
          <a:ln w="50800">
            <a:solidFill>
              <a:srgbClr val="000000"/>
            </a:solidFill>
            <a:miter lim="400000"/>
          </a:ln>
        </p:spPr>
        <p:txBody>
          <a:bodyPr lIns="50800" tIns="50800" rIns="50800" bIns="50800" anchor="ctr"/>
          <a:lstStyle/>
          <a:p>
            <a:pPr/>
          </a:p>
        </p:txBody>
      </p:sp>
      <p:sp>
        <p:nvSpPr>
          <p:cNvPr id="253" name="Line"/>
          <p:cNvSpPr/>
          <p:nvPr/>
        </p:nvSpPr>
        <p:spPr>
          <a:xfrm>
            <a:off x="3512765" y="4266273"/>
            <a:ext cx="18456661" cy="1"/>
          </a:xfrm>
          <a:prstGeom prst="line">
            <a:avLst/>
          </a:prstGeom>
          <a:ln w="50800">
            <a:solidFill>
              <a:srgbClr val="000000"/>
            </a:solidFill>
            <a:miter lim="400000"/>
          </a:ln>
        </p:spPr>
        <p:txBody>
          <a:bodyPr lIns="50800" tIns="50800" rIns="50800" bIns="50800" anchor="ctr"/>
          <a:lstStyle/>
          <a:p>
            <a:pPr/>
          </a:p>
        </p:txBody>
      </p:sp>
      <p:sp>
        <p:nvSpPr>
          <p:cNvPr id="254" name="Deletion"/>
          <p:cNvSpPr txBox="1"/>
          <p:nvPr/>
        </p:nvSpPr>
        <p:spPr>
          <a:xfrm>
            <a:off x="19435327" y="6447741"/>
            <a:ext cx="252892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Deletion</a:t>
            </a:r>
          </a:p>
        </p:txBody>
      </p:sp>
      <p:sp>
        <p:nvSpPr>
          <p:cNvPr id="255" name="1"/>
          <p:cNvSpPr txBox="1"/>
          <p:nvPr/>
        </p:nvSpPr>
        <p:spPr>
          <a:xfrm>
            <a:off x="949139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1</a:t>
            </a:r>
          </a:p>
        </p:txBody>
      </p:sp>
      <p:sp>
        <p:nvSpPr>
          <p:cNvPr id="256" name="2"/>
          <p:cNvSpPr txBox="1"/>
          <p:nvPr/>
        </p:nvSpPr>
        <p:spPr>
          <a:xfrm>
            <a:off x="10720697"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2</a:t>
            </a:r>
          </a:p>
        </p:txBody>
      </p:sp>
      <p:sp>
        <p:nvSpPr>
          <p:cNvPr id="257" name="3"/>
          <p:cNvSpPr txBox="1"/>
          <p:nvPr/>
        </p:nvSpPr>
        <p:spPr>
          <a:xfrm>
            <a:off x="1192301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3</a:t>
            </a:r>
          </a:p>
        </p:txBody>
      </p:sp>
      <p:sp>
        <p:nvSpPr>
          <p:cNvPr id="258" name="4"/>
          <p:cNvSpPr txBox="1"/>
          <p:nvPr/>
        </p:nvSpPr>
        <p:spPr>
          <a:xfrm>
            <a:off x="1314120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4</a:t>
            </a:r>
          </a:p>
        </p:txBody>
      </p:sp>
      <p:sp>
        <p:nvSpPr>
          <p:cNvPr id="259" name="5"/>
          <p:cNvSpPr txBox="1"/>
          <p:nvPr/>
        </p:nvSpPr>
        <p:spPr>
          <a:xfrm>
            <a:off x="1432288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5</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extLst/>
          </a:blip>
          <a:stretch>
            <a:fillRect/>
          </a:stretch>
        </p:blipFill>
        <p:spPr>
          <a:xfrm>
            <a:off x="2595721" y="9182968"/>
            <a:ext cx="311151" cy="622301"/>
          </a:xfrm>
          <a:prstGeom prst="rect">
            <a:avLst/>
          </a:prstGeom>
          <a:ln w="12700">
            <a:miter lim="400000"/>
          </a:ln>
        </p:spPr>
      </p:pic>
      <p:pic>
        <p:nvPicPr>
          <p:cNvPr id="262" name="Image" descr="Image"/>
          <p:cNvPicPr>
            <a:picLocks noChangeAspect="1"/>
          </p:cNvPicPr>
          <p:nvPr/>
        </p:nvPicPr>
        <p:blipFill>
          <a:blip r:embed="rId3">
            <a:extLst/>
          </a:blip>
          <a:stretch>
            <a:fillRect/>
          </a:stretch>
        </p:blipFill>
        <p:spPr>
          <a:xfrm>
            <a:off x="595973" y="3885273"/>
            <a:ext cx="2489201" cy="762001"/>
          </a:xfrm>
          <a:prstGeom prst="rect">
            <a:avLst/>
          </a:prstGeom>
          <a:ln w="12700">
            <a:miter lim="400000"/>
          </a:ln>
        </p:spPr>
      </p:pic>
      <p:sp>
        <p:nvSpPr>
          <p:cNvPr id="263" name="Rectangle"/>
          <p:cNvSpPr/>
          <p:nvPr/>
        </p:nvSpPr>
        <p:spPr>
          <a:xfrm>
            <a:off x="11692702" y="-264888"/>
            <a:ext cx="1027172" cy="14448977"/>
          </a:xfrm>
          <a:prstGeom prst="rect">
            <a:avLst/>
          </a:prstGeom>
          <a:solidFill>
            <a:schemeClr val="accent1"/>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4" name="Rectangle"/>
          <p:cNvSpPr/>
          <p:nvPr/>
        </p:nvSpPr>
        <p:spPr>
          <a:xfrm>
            <a:off x="10488798" y="-264888"/>
            <a:ext cx="1027171" cy="14448976"/>
          </a:xfrm>
          <a:prstGeom prst="rect">
            <a:avLst/>
          </a:prstGeom>
          <a:solidFill>
            <a:schemeClr val="accent3"/>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5" name="Rectangle"/>
          <p:cNvSpPr/>
          <p:nvPr/>
        </p:nvSpPr>
        <p:spPr>
          <a:xfrm>
            <a:off x="9284894" y="-264888"/>
            <a:ext cx="1027171" cy="14448976"/>
          </a:xfrm>
          <a:prstGeom prst="rect">
            <a:avLst/>
          </a:prstGeom>
          <a:solidFill>
            <a:schemeClr val="accent6">
              <a:satOff val="-15798"/>
              <a:lumOff val="-17517"/>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6" name="Rectangle"/>
          <p:cNvSpPr/>
          <p:nvPr/>
        </p:nvSpPr>
        <p:spPr>
          <a:xfrm>
            <a:off x="14090984"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7" name="Insertion"/>
          <p:cNvSpPr txBox="1"/>
          <p:nvPr/>
        </p:nvSpPr>
        <p:spPr>
          <a:xfrm>
            <a:off x="19288413" y="6447741"/>
            <a:ext cx="267584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Insertion</a:t>
            </a:r>
          </a:p>
        </p:txBody>
      </p:sp>
      <p:sp>
        <p:nvSpPr>
          <p:cNvPr id="268" name="Rectangle"/>
          <p:cNvSpPr/>
          <p:nvPr/>
        </p:nvSpPr>
        <p:spPr>
          <a:xfrm>
            <a:off x="15279014" y="-264888"/>
            <a:ext cx="1027172" cy="14448976"/>
          </a:xfrm>
          <a:prstGeom prst="rect">
            <a:avLst/>
          </a:prstGeom>
          <a:solidFill>
            <a:schemeClr val="accent4">
              <a:hueOff val="-461056"/>
              <a:satOff val="4338"/>
              <a:lumOff val="-10225"/>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9" name="Rectangle"/>
          <p:cNvSpPr/>
          <p:nvPr/>
        </p:nvSpPr>
        <p:spPr>
          <a:xfrm>
            <a:off x="12883905" y="-264889"/>
            <a:ext cx="1027172" cy="9749061"/>
          </a:xfrm>
          <a:prstGeom prst="rect">
            <a:avLst/>
          </a:prstGeom>
          <a:solidFill>
            <a:schemeClr val="accent5">
              <a:hueOff val="-82419"/>
              <a:satOff val="-9513"/>
              <a:lumOff val="-16343"/>
            </a:schemeClr>
          </a:solidFill>
          <a:ln w="381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0" name="Line"/>
          <p:cNvSpPr/>
          <p:nvPr/>
        </p:nvSpPr>
        <p:spPr>
          <a:xfrm>
            <a:off x="3367237" y="9494118"/>
            <a:ext cx="18456662" cy="1"/>
          </a:xfrm>
          <a:prstGeom prst="line">
            <a:avLst/>
          </a:prstGeom>
          <a:ln w="50800">
            <a:solidFill>
              <a:srgbClr val="000000"/>
            </a:solidFill>
            <a:miter lim="400000"/>
          </a:ln>
        </p:spPr>
        <p:txBody>
          <a:bodyPr lIns="50800" tIns="50800" rIns="50800" bIns="50800" anchor="ctr"/>
          <a:lstStyle/>
          <a:p>
            <a:pPr/>
          </a:p>
        </p:txBody>
      </p:sp>
      <p:sp>
        <p:nvSpPr>
          <p:cNvPr id="271" name="Line"/>
          <p:cNvSpPr/>
          <p:nvPr/>
        </p:nvSpPr>
        <p:spPr>
          <a:xfrm>
            <a:off x="3512765" y="4266273"/>
            <a:ext cx="18456661" cy="1"/>
          </a:xfrm>
          <a:prstGeom prst="line">
            <a:avLst/>
          </a:prstGeom>
          <a:ln w="50800">
            <a:solidFill>
              <a:srgbClr val="000000"/>
            </a:solidFill>
            <a:miter lim="400000"/>
          </a:ln>
        </p:spPr>
        <p:txBody>
          <a:bodyPr lIns="50800" tIns="50800" rIns="50800" bIns="50800" anchor="ctr"/>
          <a:lstStyle/>
          <a:p>
            <a:pPr/>
          </a:p>
        </p:txBody>
      </p:sp>
      <p:sp>
        <p:nvSpPr>
          <p:cNvPr id="272" name="1"/>
          <p:cNvSpPr txBox="1"/>
          <p:nvPr/>
        </p:nvSpPr>
        <p:spPr>
          <a:xfrm>
            <a:off x="949139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1</a:t>
            </a:r>
          </a:p>
        </p:txBody>
      </p:sp>
      <p:sp>
        <p:nvSpPr>
          <p:cNvPr id="273" name="2"/>
          <p:cNvSpPr txBox="1"/>
          <p:nvPr/>
        </p:nvSpPr>
        <p:spPr>
          <a:xfrm>
            <a:off x="10720697"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2</a:t>
            </a:r>
          </a:p>
        </p:txBody>
      </p:sp>
      <p:sp>
        <p:nvSpPr>
          <p:cNvPr id="274" name="3"/>
          <p:cNvSpPr txBox="1"/>
          <p:nvPr/>
        </p:nvSpPr>
        <p:spPr>
          <a:xfrm>
            <a:off x="1192301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3</a:t>
            </a:r>
          </a:p>
        </p:txBody>
      </p:sp>
      <p:sp>
        <p:nvSpPr>
          <p:cNvPr id="275" name="4"/>
          <p:cNvSpPr txBox="1"/>
          <p:nvPr/>
        </p:nvSpPr>
        <p:spPr>
          <a:xfrm>
            <a:off x="1434770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4</a:t>
            </a:r>
          </a:p>
        </p:txBody>
      </p:sp>
      <p:sp>
        <p:nvSpPr>
          <p:cNvPr id="276" name="5"/>
          <p:cNvSpPr txBox="1"/>
          <p:nvPr/>
        </p:nvSpPr>
        <p:spPr>
          <a:xfrm>
            <a:off x="15529384" y="12555524"/>
            <a:ext cx="537973"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5</a:t>
            </a:r>
          </a:p>
        </p:txBody>
      </p:sp>
      <p:sp>
        <p:nvSpPr>
          <p:cNvPr id="277" name="3’"/>
          <p:cNvSpPr txBox="1"/>
          <p:nvPr/>
        </p:nvSpPr>
        <p:spPr>
          <a:xfrm>
            <a:off x="13022586" y="8457941"/>
            <a:ext cx="749809"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KF91 Model"/>
          <p:cNvSpPr txBox="1"/>
          <p:nvPr>
            <p:ph type="title"/>
          </p:nvPr>
        </p:nvSpPr>
        <p:spPr>
          <a:prstGeom prst="rect">
            <a:avLst/>
          </a:prstGeom>
        </p:spPr>
        <p:txBody>
          <a:bodyPr/>
          <a:lstStyle/>
          <a:p>
            <a:pPr/>
            <a:r>
              <a:t>TKF91 Model</a:t>
            </a:r>
          </a:p>
        </p:txBody>
      </p:sp>
      <p:sp>
        <p:nvSpPr>
          <p:cNvPr id="280" name="Insertions occur at a rate…"/>
          <p:cNvSpPr txBox="1"/>
          <p:nvPr>
            <p:ph type="body" idx="1"/>
          </p:nvPr>
        </p:nvSpPr>
        <p:spPr>
          <a:xfrm>
            <a:off x="1689100" y="2743200"/>
            <a:ext cx="21005800" cy="9296400"/>
          </a:xfrm>
          <a:prstGeom prst="rect">
            <a:avLst/>
          </a:prstGeom>
        </p:spPr>
        <p:txBody>
          <a:bodyPr/>
          <a:lstStyle/>
          <a:p>
            <a:pPr marL="508000" indent="-508000" defTabSz="660400">
              <a:spcBef>
                <a:spcPts val="4700"/>
              </a:spcBef>
              <a:defRPr sz="3840"/>
            </a:pPr>
            <a:r>
              <a:t>Insertions occur at a rate </a:t>
            </a:r>
            <a14:m>
              <m:oMath>
                <m:r>
                  <a:rPr xmlns:a="http://schemas.openxmlformats.org/drawingml/2006/main" sz="4750" i="1">
                    <a:solidFill>
                      <a:srgbClr val="000000"/>
                    </a:solidFill>
                    <a:latin typeface="Cambria Math" panose="02040503050406030204" pitchFamily="18" charset="0"/>
                  </a:rPr>
                  <m:t>λ</m:t>
                </m:r>
              </m:oMath>
            </a14:m>
          </a:p>
          <a:p>
            <a:pPr marL="508000" indent="-508000" defTabSz="660400">
              <a:spcBef>
                <a:spcPts val="4700"/>
              </a:spcBef>
              <a:defRPr sz="3840"/>
            </a:pPr>
            <a:r>
              <a:t>Deletions occur at a rate </a:t>
            </a:r>
            <a14:m>
              <m:oMath>
                <m:r>
                  <a:rPr xmlns:a="http://schemas.openxmlformats.org/drawingml/2006/main" sz="4700" i="1">
                    <a:solidFill>
                      <a:srgbClr val="000000"/>
                    </a:solidFill>
                    <a:latin typeface="Cambria Math" panose="02040503050406030204" pitchFamily="18" charset="0"/>
                  </a:rPr>
                  <m:t>μ</m:t>
                </m:r>
              </m:oMath>
            </a14:m>
          </a:p>
          <a:p>
            <a:pPr marL="508000" indent="-508000" defTabSz="660400">
              <a:spcBef>
                <a:spcPts val="4700"/>
              </a:spcBef>
              <a:defRPr sz="3840"/>
            </a:pPr>
            <a:r>
              <a:t>If </a:t>
            </a:r>
            <a14:m>
              <m:oMath>
                <m:r>
                  <a:rPr xmlns:a="http://schemas.openxmlformats.org/drawingml/2006/main" sz="4700" i="1">
                    <a:solidFill>
                      <a:srgbClr val="000000"/>
                    </a:solidFill>
                    <a:latin typeface="Cambria Math" panose="02040503050406030204" pitchFamily="18" charset="0"/>
                  </a:rPr>
                  <m:t>λ</m:t>
                </m:r>
                <m:r>
                  <a:rPr xmlns:a="http://schemas.openxmlformats.org/drawingml/2006/main" sz="4700" i="1">
                    <a:solidFill>
                      <a:srgbClr val="000000"/>
                    </a:solidFill>
                    <a:latin typeface="Cambria Math" panose="02040503050406030204" pitchFamily="18" charset="0"/>
                  </a:rPr>
                  <m:t>&gt;</m:t>
                </m:r>
                <m:r>
                  <a:rPr xmlns:a="http://schemas.openxmlformats.org/drawingml/2006/main" sz="4700" i="1">
                    <a:solidFill>
                      <a:srgbClr val="000000"/>
                    </a:solidFill>
                    <a:latin typeface="Cambria Math" panose="02040503050406030204" pitchFamily="18" charset="0"/>
                  </a:rPr>
                  <m:t>μ</m:t>
                </m:r>
              </m:oMath>
            </a14:m>
            <a:r>
              <a:t> the sequence length would expand without bounds!</a:t>
            </a:r>
          </a:p>
          <a:p>
            <a:pPr marL="508000" indent="-508000" defTabSz="660400">
              <a:spcBef>
                <a:spcPts val="4700"/>
              </a:spcBef>
              <a:defRPr sz="3840"/>
            </a:pPr>
            <a:r>
              <a:t>Thorne et al. constrain </a:t>
            </a:r>
            <a14:m>
              <m:oMath>
                <m:r>
                  <a:rPr xmlns:a="http://schemas.openxmlformats.org/drawingml/2006/main" sz="4700" i="1">
                    <a:solidFill>
                      <a:srgbClr val="000000"/>
                    </a:solidFill>
                    <a:latin typeface="Cambria Math" panose="02040503050406030204" pitchFamily="18" charset="0"/>
                  </a:rPr>
                  <m:t>λ</m:t>
                </m:r>
                <m:r>
                  <a:rPr xmlns:a="http://schemas.openxmlformats.org/drawingml/2006/main" sz="4700" i="1">
                    <a:solidFill>
                      <a:srgbClr val="000000"/>
                    </a:solidFill>
                    <a:latin typeface="Cambria Math" panose="02040503050406030204" pitchFamily="18" charset="0"/>
                  </a:rPr>
                  <m:t>&lt;</m:t>
                </m:r>
                <m:r>
                  <a:rPr xmlns:a="http://schemas.openxmlformats.org/drawingml/2006/main" sz="4700" i="1">
                    <a:solidFill>
                      <a:srgbClr val="000000"/>
                    </a:solidFill>
                    <a:latin typeface="Cambria Math" panose="02040503050406030204" pitchFamily="18" charset="0"/>
                  </a:rPr>
                  <m:t>μ</m:t>
                </m:r>
              </m:oMath>
            </a14:m>
            <a:r>
              <a:t>, which means that the sequence should shrink to zero length</a:t>
            </a:r>
          </a:p>
          <a:p>
            <a:pPr marL="508000" indent="-508000" defTabSz="660400">
              <a:spcBef>
                <a:spcPts val="4700"/>
              </a:spcBef>
              <a:defRPr sz="3840"/>
            </a:pPr>
            <a:r>
              <a:t>They introduce the idea of an “immortal” link in the sequence such that the sequence can always be added to, even to a “sequence” of length zero.</a:t>
            </a:r>
          </a:p>
          <a:p>
            <a:pPr marL="508000" indent="-508000" defTabSz="660400">
              <a:spcBef>
                <a:spcPts val="4700"/>
              </a:spcBef>
              <a:defRPr sz="3840"/>
            </a:pPr>
          </a:p>
          <a:p>
            <a:pPr marL="508000" indent="-508000" defTabSz="660400">
              <a:spcBef>
                <a:spcPts val="4700"/>
              </a:spcBef>
              <a:defRPr sz="3840"/>
            </a:pPr>
            <a:r>
              <a:t>The sequence length then is a Geometrically-distributed random variable with parameter </a:t>
            </a:r>
            <a14:m>
              <m:oMath>
                <m:f>
                  <m:fPr>
                    <m:ctrlPr>
                      <a:rPr xmlns:a="http://schemas.openxmlformats.org/drawingml/2006/main" sz="4700" i="1">
                        <a:solidFill>
                          <a:srgbClr val="000000"/>
                        </a:solidFill>
                        <a:latin typeface="Cambria Math" panose="02040503050406030204" pitchFamily="18" charset="0"/>
                      </a:rPr>
                    </m:ctrlPr>
                    <m:type m:val="lin"/>
                  </m:fPr>
                  <m:num>
                    <m:r>
                      <a:rPr xmlns:a="http://schemas.openxmlformats.org/drawingml/2006/main" sz="4700" i="1">
                        <a:solidFill>
                          <a:srgbClr val="000000"/>
                        </a:solidFill>
                        <a:latin typeface="Cambria Math" panose="02040503050406030204" pitchFamily="18" charset="0"/>
                      </a:rPr>
                      <m:t>λ</m:t>
                    </m:r>
                  </m:num>
                  <m:den>
                    <m:r>
                      <a:rPr xmlns:a="http://schemas.openxmlformats.org/drawingml/2006/main" sz="4700" i="1">
                        <a:solidFill>
                          <a:srgbClr val="000000"/>
                        </a:solidFill>
                        <a:latin typeface="Cambria Math" panose="02040503050406030204" pitchFamily="18" charset="0"/>
                      </a:rPr>
                      <m:t>μ</m:t>
                    </m:r>
                  </m:den>
                </m:f>
              </m:oMath>
            </a14:m>
            <a:endParaRPr sz="4800"/>
          </a:p>
        </p:txBody>
      </p:sp>
      <p:sp>
        <p:nvSpPr>
          <p:cNvPr id="281" name="* A • C • T • T • G • T • A • C • C • C • A • C • C • G • A • A • T •"/>
          <p:cNvSpPr txBox="1"/>
          <p:nvPr/>
        </p:nvSpPr>
        <p:spPr>
          <a:xfrm>
            <a:off x="6884555" y="9921097"/>
            <a:ext cx="1061489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aseline="-5999" sz="3600">
                <a:solidFill>
                  <a:srgbClr val="FF2600"/>
                </a:solidFill>
              </a:rPr>
              <a:t>*</a:t>
            </a:r>
            <a:r>
              <a:t> A • C • T • T • G • T • A • C • C • C • A • C • C • G • A • A • 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oldstein/Buchi"/>
          <p:cNvSpPr txBox="1"/>
          <p:nvPr>
            <p:ph type="title"/>
          </p:nvPr>
        </p:nvSpPr>
        <p:spPr>
          <a:xfrm>
            <a:off x="1689100" y="508000"/>
            <a:ext cx="21005800" cy="2286000"/>
          </a:xfrm>
          <a:prstGeom prst="rect">
            <a:avLst/>
          </a:prstGeom>
        </p:spPr>
        <p:txBody>
          <a:bodyPr/>
          <a:lstStyle>
            <a:lvl1pPr>
              <a:defRPr sz="8000"/>
            </a:lvl1pPr>
          </a:lstStyle>
          <a:p>
            <a:pPr/>
            <a:r>
              <a:t>Goldstein/Buchi</a:t>
            </a:r>
          </a:p>
        </p:txBody>
      </p:sp>
      <p:sp>
        <p:nvSpPr>
          <p:cNvPr id="284" name="Linguists from UCLA and Université de Lorraine, respectively, and experts on Romance languages. They have been collecting the data."/>
          <p:cNvSpPr txBox="1"/>
          <p:nvPr>
            <p:ph type="body" sz="quarter" idx="1"/>
          </p:nvPr>
        </p:nvSpPr>
        <p:spPr>
          <a:xfrm>
            <a:off x="1689100" y="2506133"/>
            <a:ext cx="21005800" cy="2125200"/>
          </a:xfrm>
          <a:prstGeom prst="rect">
            <a:avLst/>
          </a:prstGeom>
        </p:spPr>
        <p:txBody>
          <a:bodyPr/>
          <a:lstStyle/>
          <a:p>
            <a:pPr/>
            <a:r>
              <a:t>Linguists from UCLA and Université de Lorraine, respectively, and experts on Romance languages. They have been collecting the data.</a:t>
            </a:r>
          </a:p>
        </p:txBody>
      </p:sp>
      <p:sp>
        <p:nvSpPr>
          <p:cNvPr id="285" name="McCreight"/>
          <p:cNvSpPr txBox="1"/>
          <p:nvPr/>
        </p:nvSpPr>
        <p:spPr>
          <a:xfrm>
            <a:off x="1689100" y="4631266"/>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8000">
                <a:latin typeface="+mn-lt"/>
                <a:ea typeface="+mn-ea"/>
                <a:cs typeface="+mn-cs"/>
                <a:sym typeface="Helvetica Neue Medium"/>
              </a:defRPr>
            </a:lvl1pPr>
          </a:lstStyle>
          <a:p>
            <a:pPr/>
            <a:r>
              <a:t>McCreight</a:t>
            </a:r>
          </a:p>
        </p:txBody>
      </p:sp>
      <p:sp>
        <p:nvSpPr>
          <p:cNvPr id="286" name="Data curation and analysis through Nytril"/>
          <p:cNvSpPr txBox="1"/>
          <p:nvPr/>
        </p:nvSpPr>
        <p:spPr>
          <a:xfrm>
            <a:off x="1689100" y="6223000"/>
            <a:ext cx="21005800" cy="212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635000" indent="-635000" algn="l">
              <a:spcBef>
                <a:spcPts val="5900"/>
              </a:spcBef>
              <a:buSzPct val="125000"/>
              <a:buChar char="•"/>
              <a:defRPr b="0" sz="4800"/>
            </a:lvl1pPr>
          </a:lstStyle>
          <a:p>
            <a:pPr/>
            <a:r>
              <a:t>Data curation and analysis through Nytril</a:t>
            </a:r>
          </a:p>
        </p:txBody>
      </p:sp>
      <p:sp>
        <p:nvSpPr>
          <p:cNvPr id="287" name="Huelsenbeck"/>
          <p:cNvSpPr txBox="1"/>
          <p:nvPr/>
        </p:nvSpPr>
        <p:spPr>
          <a:xfrm>
            <a:off x="1689100" y="8170333"/>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8000">
                <a:latin typeface="+mn-lt"/>
                <a:ea typeface="+mn-ea"/>
                <a:cs typeface="+mn-cs"/>
                <a:sym typeface="Helvetica Neue Medium"/>
              </a:defRPr>
            </a:lvl1pPr>
          </a:lstStyle>
          <a:p>
            <a:pPr/>
            <a:r>
              <a:t>Huelsenbeck</a:t>
            </a:r>
          </a:p>
        </p:txBody>
      </p:sp>
      <p:sp>
        <p:nvSpPr>
          <p:cNvPr id="288" name="Wrote C++ code implementing TKF91 model and statistical/phylogenetic knowledge"/>
          <p:cNvSpPr txBox="1"/>
          <p:nvPr/>
        </p:nvSpPr>
        <p:spPr>
          <a:xfrm>
            <a:off x="1689100" y="10168466"/>
            <a:ext cx="21005800" cy="212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635000" indent="-635000" algn="l">
              <a:spcBef>
                <a:spcPts val="5900"/>
              </a:spcBef>
              <a:buSzPct val="125000"/>
              <a:buChar char="•"/>
              <a:defRPr b="0" sz="4800"/>
            </a:lvl1pPr>
          </a:lstStyle>
          <a:p>
            <a:pPr/>
            <a:r>
              <a:t>Wrote C++ code implementing TKF91 model and statistical/phylogenetic knowledge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hat is Nytril?"/>
          <p:cNvSpPr txBox="1"/>
          <p:nvPr>
            <p:ph type="title"/>
          </p:nvPr>
        </p:nvSpPr>
        <p:spPr>
          <a:prstGeom prst="rect">
            <a:avLst/>
          </a:prstGeom>
        </p:spPr>
        <p:txBody>
          <a:bodyPr/>
          <a:lstStyle/>
          <a:p>
            <a:pPr/>
            <a:r>
              <a:t>What is Nytril?</a:t>
            </a:r>
          </a:p>
        </p:txBody>
      </p:sp>
      <p:sp>
        <p:nvSpPr>
          <p:cNvPr id="291" name="Program written by Shawn McCreight…"/>
          <p:cNvSpPr txBox="1"/>
          <p:nvPr>
            <p:ph type="body" idx="1"/>
          </p:nvPr>
        </p:nvSpPr>
        <p:spPr>
          <a:prstGeom prst="rect">
            <a:avLst/>
          </a:prstGeom>
        </p:spPr>
        <p:txBody>
          <a:bodyPr/>
          <a:lstStyle/>
          <a:p>
            <a:pPr marL="488950" indent="-488950" defTabSz="635634">
              <a:spcBef>
                <a:spcPts val="4500"/>
              </a:spcBef>
              <a:defRPr sz="3696"/>
            </a:pPr>
            <a:r>
              <a:t>Program written by Shawn McCreight</a:t>
            </a:r>
          </a:p>
          <a:p>
            <a:pPr marL="488950" indent="-488950" defTabSz="635634">
              <a:spcBef>
                <a:spcPts val="4500"/>
              </a:spcBef>
              <a:defRPr sz="3696"/>
            </a:pPr>
            <a:r>
              <a:t>Java, C#, Javascript-like object oriented syntax</a:t>
            </a:r>
          </a:p>
          <a:p>
            <a:pPr marL="488950" indent="-488950" defTabSz="635634">
              <a:spcBef>
                <a:spcPts val="4500"/>
              </a:spcBef>
              <a:defRPr sz="3696"/>
            </a:pPr>
            <a:r>
              <a:t>All-in-one integrated development environment with integrated debugger and git functions</a:t>
            </a:r>
          </a:p>
          <a:p>
            <a:pPr marL="488950" indent="-488950" defTabSz="635634">
              <a:spcBef>
                <a:spcPts val="4500"/>
              </a:spcBef>
              <a:defRPr sz="3696"/>
            </a:pPr>
            <a:r>
              <a:t>Low and high level math with basic algebra, numbers, vectors, and matrices</a:t>
            </a:r>
          </a:p>
          <a:p>
            <a:pPr marL="488950" indent="-488950" defTabSz="635634">
              <a:spcBef>
                <a:spcPts val="4500"/>
              </a:spcBef>
              <a:defRPr sz="3696"/>
            </a:pPr>
            <a:r>
              <a:t>LaTeX style typesetting power with programmable popups</a:t>
            </a:r>
          </a:p>
          <a:p>
            <a:pPr marL="488950" indent="-488950" defTabSz="635634">
              <a:spcBef>
                <a:spcPts val="4500"/>
              </a:spcBef>
              <a:defRPr sz="3696"/>
            </a:pPr>
            <a:r>
              <a:t>Easy file input and output and database support</a:t>
            </a:r>
          </a:p>
          <a:p>
            <a:pPr marL="488950" indent="-488950" defTabSz="635634">
              <a:spcBef>
                <a:spcPts val="4500"/>
              </a:spcBef>
              <a:defRPr sz="3696"/>
            </a:pPr>
            <a:r>
              <a:t>One-click publication to your computer and web</a:t>
            </a:r>
          </a:p>
          <a:p>
            <a:pPr marL="488950" indent="-488950" defTabSz="635634">
              <a:spcBef>
                <a:spcPts val="4500"/>
              </a:spcBef>
              <a:defRPr sz="3696"/>
            </a:pPr>
            <a:r>
              <a:t>Could go a long way toward solving the persistent problem of file management and replication in genomic studies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png" descr="image.png"/>
          <p:cNvPicPr>
            <a:picLocks noChangeAspect="1"/>
          </p:cNvPicPr>
          <p:nvPr/>
        </p:nvPicPr>
        <p:blipFill>
          <a:blip r:embed="rId2">
            <a:extLst/>
          </a:blip>
          <a:stretch>
            <a:fillRect/>
          </a:stretch>
        </p:blipFill>
        <p:spPr>
          <a:xfrm>
            <a:off x="2386568" y="197540"/>
            <a:ext cx="19631595" cy="13335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image.png" descr="image.png"/>
          <p:cNvPicPr>
            <a:picLocks noChangeAspect="1"/>
          </p:cNvPicPr>
          <p:nvPr/>
        </p:nvPicPr>
        <p:blipFill>
          <a:blip r:embed="rId2">
            <a:extLst/>
          </a:blip>
          <a:stretch>
            <a:fillRect/>
          </a:stretch>
        </p:blipFill>
        <p:spPr>
          <a:xfrm>
            <a:off x="2376203" y="190500"/>
            <a:ext cx="19631594" cy="133350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png" descr="image.png"/>
          <p:cNvPicPr>
            <a:picLocks noChangeAspect="1"/>
          </p:cNvPicPr>
          <p:nvPr/>
        </p:nvPicPr>
        <p:blipFill>
          <a:blip r:embed="rId2">
            <a:extLst/>
          </a:blip>
          <a:stretch>
            <a:fillRect/>
          </a:stretch>
        </p:blipFill>
        <p:spPr>
          <a:xfrm>
            <a:off x="2367372" y="190500"/>
            <a:ext cx="19649256" cy="133350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ongue Twister 1.0"/>
          <p:cNvSpPr txBox="1"/>
          <p:nvPr>
            <p:ph type="title"/>
          </p:nvPr>
        </p:nvSpPr>
        <p:spPr>
          <a:prstGeom prst="rect">
            <a:avLst/>
          </a:prstGeom>
        </p:spPr>
        <p:txBody>
          <a:bodyPr/>
          <a:lstStyle/>
          <a:p>
            <a:pPr/>
            <a:r>
              <a:t>Tongue Twister 1.0</a:t>
            </a:r>
          </a:p>
        </p:txBody>
      </p:sp>
      <p:sp>
        <p:nvSpPr>
          <p:cNvPr id="300" name="C++…"/>
          <p:cNvSpPr txBox="1"/>
          <p:nvPr>
            <p:ph type="body" idx="1"/>
          </p:nvPr>
        </p:nvSpPr>
        <p:spPr>
          <a:prstGeom prst="rect">
            <a:avLst/>
          </a:prstGeom>
        </p:spPr>
        <p:txBody>
          <a:bodyPr/>
          <a:lstStyle/>
          <a:p>
            <a:pPr marL="527050" indent="-527050" defTabSz="685165">
              <a:spcBef>
                <a:spcPts val="4800"/>
              </a:spcBef>
              <a:defRPr sz="3984"/>
            </a:pPr>
            <a:r>
              <a:t>C++</a:t>
            </a:r>
          </a:p>
          <a:p>
            <a:pPr marL="527050" indent="-527050" defTabSz="685165">
              <a:spcBef>
                <a:spcPts val="4800"/>
              </a:spcBef>
              <a:defRPr sz="3984"/>
            </a:pPr>
            <a:r>
              <a:t>Reads in initial alignments of cognates from JSON-formatted file.</a:t>
            </a:r>
          </a:p>
          <a:p>
            <a:pPr marL="527050" indent="-527050" defTabSz="685165">
              <a:spcBef>
                <a:spcPts val="4800"/>
              </a:spcBef>
              <a:defRPr sz="3984"/>
            </a:pPr>
            <a:r>
              <a:t>Implements likelihood function of Lunter et al. (2003)</a:t>
            </a:r>
          </a:p>
          <a:p>
            <a:pPr marL="527050" indent="-527050" defTabSz="685165">
              <a:spcBef>
                <a:spcPts val="4800"/>
              </a:spcBef>
              <a:defRPr sz="3984"/>
            </a:pPr>
            <a:r>
              <a:t>MCMC proposals for all parameters of the model, including the alignment of the cognates</a:t>
            </a:r>
          </a:p>
          <a:p>
            <a:pPr marL="527050" indent="-527050" defTabSz="685165">
              <a:spcBef>
                <a:spcPts val="4800"/>
              </a:spcBef>
              <a:defRPr sz="3984"/>
            </a:pPr>
            <a:r>
              <a:t>Deals with incompletely sampled cognates using subtrees of a canonical tree with all 10 languages</a:t>
            </a:r>
          </a:p>
          <a:p>
            <a:pPr marL="527050" indent="-527050" defTabSz="685165">
              <a:spcBef>
                <a:spcPts val="4800"/>
              </a:spcBef>
              <a:defRPr sz="3984"/>
            </a:pPr>
            <a:r>
              <a:t>Exponential of large rate matrix using Made method, and not the eigen system</a:t>
            </a:r>
          </a:p>
          <a:p>
            <a:pPr marL="527050" indent="-527050" defTabSz="685165">
              <a:spcBef>
                <a:spcPts val="4800"/>
              </a:spcBef>
              <a:defRPr sz="3984"/>
            </a:pPr>
            <a:r>
              <a:t>Output of program can be used to reconstruct the posterior probability distribution of the model parameters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2">
            <a:extLst/>
          </a:blip>
          <a:stretch>
            <a:fillRect/>
          </a:stretch>
        </p:blipFill>
        <p:spPr>
          <a:xfrm>
            <a:off x="2836494" y="6215369"/>
            <a:ext cx="18711012" cy="128526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Image" descr="Image"/>
          <p:cNvPicPr>
            <a:picLocks noChangeAspect="1"/>
          </p:cNvPicPr>
          <p:nvPr/>
        </p:nvPicPr>
        <p:blipFill>
          <a:blip r:embed="rId2">
            <a:extLst/>
          </a:blip>
          <a:stretch>
            <a:fillRect/>
          </a:stretch>
        </p:blipFill>
        <p:spPr>
          <a:xfrm>
            <a:off x="4659053" y="619778"/>
            <a:ext cx="15065894" cy="12476444"/>
          </a:xfrm>
          <a:prstGeom prst="rect">
            <a:avLst/>
          </a:prstGeom>
          <a:ln w="12700">
            <a:miter lim="400000"/>
          </a:ln>
        </p:spPr>
      </p:pic>
      <p:sp>
        <p:nvSpPr>
          <p:cNvPr id="131" name="August Schleicher (1863) Die Darwinshce Theorie und die Sprachwissenschaft (The Darwinian Theory and the Science of Language)."/>
          <p:cNvSpPr txBox="1"/>
          <p:nvPr/>
        </p:nvSpPr>
        <p:spPr>
          <a:xfrm>
            <a:off x="732508" y="11945897"/>
            <a:ext cx="6605357" cy="151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2400">
                <a:solidFill>
                  <a:srgbClr val="111111"/>
                </a:solidFill>
                <a:latin typeface="Arial"/>
                <a:ea typeface="Arial"/>
                <a:cs typeface="Arial"/>
                <a:sym typeface="Arial"/>
              </a:defRPr>
            </a:lvl1pPr>
          </a:lstStyle>
          <a:p>
            <a:pPr/>
            <a:r>
              <a:t>August Schleicher (1863) Die Darwinshce Theorie und die Sprachwissenschaft (The Darwinian Theory and the Science of Language).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Priors on Model Parameters"/>
          <p:cNvSpPr txBox="1"/>
          <p:nvPr/>
        </p:nvSpPr>
        <p:spPr>
          <a:xfrm>
            <a:off x="7631464" y="3809415"/>
            <a:ext cx="827440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Priors on Model Parameters</a:t>
            </a:r>
          </a:p>
        </p:txBody>
      </p:sp>
      <p:pic>
        <p:nvPicPr>
          <p:cNvPr id="305" name="Image" descr="Image"/>
          <p:cNvPicPr>
            <a:picLocks noChangeAspect="1"/>
          </p:cNvPicPr>
          <p:nvPr/>
        </p:nvPicPr>
        <p:blipFill>
          <a:blip r:embed="rId2">
            <a:extLst/>
          </a:blip>
          <a:stretch>
            <a:fillRect/>
          </a:stretch>
        </p:blipFill>
        <p:spPr>
          <a:xfrm>
            <a:off x="6174647" y="7164707"/>
            <a:ext cx="8246764" cy="520701"/>
          </a:xfrm>
          <a:prstGeom prst="rect">
            <a:avLst/>
          </a:prstGeom>
          <a:ln w="12700">
            <a:miter lim="400000"/>
          </a:ln>
        </p:spPr>
      </p:pic>
      <p:pic>
        <p:nvPicPr>
          <p:cNvPr id="306" name="Image" descr="Image"/>
          <p:cNvPicPr>
            <a:picLocks noChangeAspect="1"/>
          </p:cNvPicPr>
          <p:nvPr/>
        </p:nvPicPr>
        <p:blipFill>
          <a:blip r:embed="rId3">
            <a:extLst/>
          </a:blip>
          <a:stretch>
            <a:fillRect/>
          </a:stretch>
        </p:blipFill>
        <p:spPr>
          <a:xfrm>
            <a:off x="6012457" y="6054118"/>
            <a:ext cx="8837829" cy="520701"/>
          </a:xfrm>
          <a:prstGeom prst="rect">
            <a:avLst/>
          </a:prstGeom>
          <a:ln w="12700">
            <a:miter lim="400000"/>
          </a:ln>
        </p:spPr>
      </p:pic>
      <p:pic>
        <p:nvPicPr>
          <p:cNvPr id="307" name="Image" descr="Image"/>
          <p:cNvPicPr>
            <a:picLocks noChangeAspect="1"/>
          </p:cNvPicPr>
          <p:nvPr/>
        </p:nvPicPr>
        <p:blipFill>
          <a:blip r:embed="rId4">
            <a:extLst/>
          </a:blip>
          <a:stretch>
            <a:fillRect/>
          </a:stretch>
        </p:blipFill>
        <p:spPr>
          <a:xfrm>
            <a:off x="9338491" y="5070530"/>
            <a:ext cx="2769961" cy="393701"/>
          </a:xfrm>
          <a:prstGeom prst="rect">
            <a:avLst/>
          </a:prstGeom>
          <a:ln w="12700">
            <a:miter lim="400000"/>
          </a:ln>
        </p:spPr>
      </p:pic>
      <p:pic>
        <p:nvPicPr>
          <p:cNvPr id="308" name="Image" descr="Image"/>
          <p:cNvPicPr>
            <a:picLocks noChangeAspect="1"/>
          </p:cNvPicPr>
          <p:nvPr/>
        </p:nvPicPr>
        <p:blipFill>
          <a:blip r:embed="rId5">
            <a:extLst/>
          </a:blip>
          <a:stretch>
            <a:fillRect/>
          </a:stretch>
        </p:blipFill>
        <p:spPr>
          <a:xfrm>
            <a:off x="8656306" y="8275295"/>
            <a:ext cx="9104362" cy="520701"/>
          </a:xfrm>
          <a:prstGeom prst="rect">
            <a:avLst/>
          </a:prstGeom>
          <a:ln w="12700">
            <a:miter lim="400000"/>
          </a:ln>
        </p:spPr>
      </p:pic>
      <p:pic>
        <p:nvPicPr>
          <p:cNvPr id="309" name="Image" descr="Image"/>
          <p:cNvPicPr>
            <a:picLocks noChangeAspect="1"/>
          </p:cNvPicPr>
          <p:nvPr/>
        </p:nvPicPr>
        <p:blipFill>
          <a:blip r:embed="rId6">
            <a:extLst/>
          </a:blip>
          <a:stretch>
            <a:fillRect/>
          </a:stretch>
        </p:blipFill>
        <p:spPr>
          <a:xfrm>
            <a:off x="6780940" y="9385884"/>
            <a:ext cx="7641625" cy="520701"/>
          </a:xfrm>
          <a:prstGeom prst="rect">
            <a:avLst/>
          </a:prstGeom>
          <a:ln w="12700">
            <a:miter lim="400000"/>
          </a:ln>
        </p:spPr>
      </p:pic>
      <p:sp>
        <p:nvSpPr>
          <p:cNvPr id="310" name="Line"/>
          <p:cNvSpPr/>
          <p:nvPr/>
        </p:nvSpPr>
        <p:spPr>
          <a:xfrm flipH="1" flipV="1">
            <a:off x="6121399" y="4850231"/>
            <a:ext cx="11643066" cy="1"/>
          </a:xfrm>
          <a:prstGeom prst="line">
            <a:avLst/>
          </a:prstGeom>
          <a:ln w="381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nvPicPr>
        <p:blipFill>
          <a:blip r:embed="rId2">
            <a:extLst/>
          </a:blip>
          <a:stretch>
            <a:fillRect/>
          </a:stretch>
        </p:blipFill>
        <p:spPr>
          <a:xfrm>
            <a:off x="4051554" y="225312"/>
            <a:ext cx="16280892" cy="1326537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2">
            <a:extLst/>
          </a:blip>
          <a:stretch>
            <a:fillRect/>
          </a:stretch>
        </p:blipFill>
        <p:spPr>
          <a:xfrm>
            <a:off x="7711016" y="5371410"/>
            <a:ext cx="2664605" cy="2973181"/>
          </a:xfrm>
          <a:prstGeom prst="rect">
            <a:avLst/>
          </a:prstGeom>
          <a:ln w="12700">
            <a:miter lim="400000"/>
          </a:ln>
        </p:spPr>
      </p:pic>
      <p:sp>
        <p:nvSpPr>
          <p:cNvPr id="315" name="Pr(         | Parameters)"/>
          <p:cNvSpPr txBox="1"/>
          <p:nvPr/>
        </p:nvSpPr>
        <p:spPr>
          <a:xfrm>
            <a:off x="5666104" y="6044569"/>
            <a:ext cx="1305179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vl1pPr>
          </a:lstStyle>
          <a:p>
            <a:pPr/>
            <a:r>
              <a:t>Pr(         | Parameters)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image.pdf" descr="image.pdf"/>
          <p:cNvPicPr>
            <a:picLocks noChangeAspect="1"/>
          </p:cNvPicPr>
          <p:nvPr/>
        </p:nvPicPr>
        <p:blipFill>
          <a:blip r:embed="rId2">
            <a:extLst/>
          </a:blip>
          <a:stretch>
            <a:fillRect/>
          </a:stretch>
        </p:blipFill>
        <p:spPr>
          <a:xfrm>
            <a:off x="5393583" y="1146976"/>
            <a:ext cx="17590460" cy="10160001"/>
          </a:xfrm>
          <a:prstGeom prst="rect">
            <a:avLst/>
          </a:prstGeom>
          <a:ln w="12700">
            <a:miter lim="400000"/>
          </a:ln>
        </p:spPr>
      </p:pic>
      <p:grpSp>
        <p:nvGrpSpPr>
          <p:cNvPr id="321" name="Group"/>
          <p:cNvGrpSpPr/>
          <p:nvPr/>
        </p:nvGrpSpPr>
        <p:grpSpPr>
          <a:xfrm>
            <a:off x="793722" y="9762322"/>
            <a:ext cx="9658203" cy="3056568"/>
            <a:chOff x="0" y="0"/>
            <a:chExt cx="9658201" cy="3056567"/>
          </a:xfrm>
        </p:grpSpPr>
        <p:sp>
          <p:nvSpPr>
            <p:cNvPr id="318" name="Metropolis, N., A. Rosenblusth, M. Rosenbluth, A. Teller, E. Teller. 1953. Equations of state calculations by fast computing machines. J. Chem. Phys. 21:1087–1091.…"/>
            <p:cNvSpPr txBox="1"/>
            <p:nvPr/>
          </p:nvSpPr>
          <p:spPr>
            <a:xfrm>
              <a:off x="0" y="831338"/>
              <a:ext cx="9658202" cy="2225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44500" indent="-444500" algn="l" defTabSz="457200">
                <a:defRPr b="0" sz="2400">
                  <a:solidFill>
                    <a:srgbClr val="111111"/>
                  </a:solidFill>
                  <a:latin typeface="Arial"/>
                  <a:ea typeface="Arial"/>
                  <a:cs typeface="Arial"/>
                  <a:sym typeface="Arial"/>
                </a:defRPr>
              </a:pPr>
              <a:r>
                <a:t>Metropolis, N., A. Rosenblusth, M. Rosenbluth, A. Teller, E. Teller. 1953. Equations of state calculations by fast computing machines. J. Chem. Phys. 21:1087–1091.</a:t>
              </a:r>
            </a:p>
            <a:p>
              <a:pPr marL="444500" indent="-444500" algn="l" defTabSz="457200">
                <a:defRPr b="0" sz="2400">
                  <a:solidFill>
                    <a:srgbClr val="111111"/>
                  </a:solidFill>
                  <a:latin typeface="Arial"/>
                  <a:ea typeface="Arial"/>
                  <a:cs typeface="Arial"/>
                  <a:sym typeface="Arial"/>
                </a:defRPr>
              </a:pPr>
            </a:p>
            <a:p>
              <a:pPr marL="444500" indent="-444500" algn="l" defTabSz="457200">
                <a:defRPr b="0" sz="2400">
                  <a:solidFill>
                    <a:srgbClr val="111111"/>
                  </a:solidFill>
                  <a:latin typeface="Arial"/>
                  <a:ea typeface="Arial"/>
                  <a:cs typeface="Arial"/>
                  <a:sym typeface="Arial"/>
                </a:defRPr>
              </a:pPr>
              <a:r>
                <a:t>Hastings, W. 1970. Monte Carlo sampling methods using Markov chains and their applications. Biometrika 57:97–109.</a:t>
              </a:r>
            </a:p>
          </p:txBody>
        </p:sp>
        <p:sp>
          <p:nvSpPr>
            <p:cNvPr id="319" name="Markov chain Monte Carlo (MCMC)"/>
            <p:cNvSpPr txBox="1"/>
            <p:nvPr/>
          </p:nvSpPr>
          <p:spPr>
            <a:xfrm>
              <a:off x="11671" y="-1"/>
              <a:ext cx="6506338" cy="560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Markov chain Monte Carlo (MCMC)</a:t>
              </a:r>
            </a:p>
          </p:txBody>
        </p:sp>
        <p:sp>
          <p:nvSpPr>
            <p:cNvPr id="320" name="Line"/>
            <p:cNvSpPr/>
            <p:nvPr/>
          </p:nvSpPr>
          <p:spPr>
            <a:xfrm>
              <a:off x="43204" y="704675"/>
              <a:ext cx="957179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Line"/>
          <p:cNvSpPr/>
          <p:nvPr/>
        </p:nvSpPr>
        <p:spPr>
          <a:xfrm flipH="1" flipV="1">
            <a:off x="6448769" y="7013471"/>
            <a:ext cx="4046127" cy="3056568"/>
          </a:xfrm>
          <a:prstGeom prst="line">
            <a:avLst/>
          </a:prstGeom>
          <a:ln w="63500">
            <a:solidFill>
              <a:srgbClr val="000000"/>
            </a:solidFill>
            <a:miter lim="400000"/>
            <a:headEnd type="stealth"/>
            <a:tailEnd type="stealth"/>
          </a:ln>
        </p:spPr>
        <p:txBody>
          <a:bodyPr lIns="50800" tIns="50800" rIns="50800" bIns="50800" anchor="ctr"/>
          <a:lstStyle/>
          <a:p>
            <a:pPr/>
          </a:p>
        </p:txBody>
      </p:sp>
      <p:pic>
        <p:nvPicPr>
          <p:cNvPr id="324" name="image.pdf" descr="image.pdf"/>
          <p:cNvPicPr>
            <a:picLocks noChangeAspect="1"/>
          </p:cNvPicPr>
          <p:nvPr/>
        </p:nvPicPr>
        <p:blipFill>
          <a:blip r:embed="rId2">
            <a:extLst/>
          </a:blip>
          <a:stretch>
            <a:fillRect/>
          </a:stretch>
        </p:blipFill>
        <p:spPr>
          <a:xfrm>
            <a:off x="5393583" y="1146976"/>
            <a:ext cx="17590460" cy="10160001"/>
          </a:xfrm>
          <a:prstGeom prst="rect">
            <a:avLst/>
          </a:prstGeom>
          <a:ln w="12700">
            <a:miter lim="400000"/>
          </a:ln>
        </p:spPr>
      </p:pic>
      <p:grpSp>
        <p:nvGrpSpPr>
          <p:cNvPr id="328" name="Group"/>
          <p:cNvGrpSpPr/>
          <p:nvPr/>
        </p:nvGrpSpPr>
        <p:grpSpPr>
          <a:xfrm>
            <a:off x="793722" y="9762322"/>
            <a:ext cx="9658203" cy="3056568"/>
            <a:chOff x="0" y="0"/>
            <a:chExt cx="9658201" cy="3056567"/>
          </a:xfrm>
        </p:grpSpPr>
        <p:sp>
          <p:nvSpPr>
            <p:cNvPr id="325" name="Metropolis, N., A. Rosenblusth, M. Rosenbluth, A. Teller, E. Teller. 1953. Equations of state calculations by fast computing machines. J. Chem. Phys. 21:1087–1091.…"/>
            <p:cNvSpPr txBox="1"/>
            <p:nvPr/>
          </p:nvSpPr>
          <p:spPr>
            <a:xfrm>
              <a:off x="0" y="831338"/>
              <a:ext cx="9658202" cy="2225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44500" indent="-444500" algn="l" defTabSz="457200">
                <a:defRPr b="0" sz="2400">
                  <a:solidFill>
                    <a:srgbClr val="111111"/>
                  </a:solidFill>
                  <a:latin typeface="Arial"/>
                  <a:ea typeface="Arial"/>
                  <a:cs typeface="Arial"/>
                  <a:sym typeface="Arial"/>
                </a:defRPr>
              </a:pPr>
              <a:r>
                <a:t>Metropolis, N., A. Rosenblusth, M. Rosenbluth, A. Teller, E. Teller. 1953. Equations of state calculations by fast computing machines. J. Chem. Phys. 21:1087–1091.</a:t>
              </a:r>
            </a:p>
            <a:p>
              <a:pPr marL="444500" indent="-444500" algn="l" defTabSz="457200">
                <a:defRPr b="0" sz="2400">
                  <a:solidFill>
                    <a:srgbClr val="111111"/>
                  </a:solidFill>
                  <a:latin typeface="Arial"/>
                  <a:ea typeface="Arial"/>
                  <a:cs typeface="Arial"/>
                  <a:sym typeface="Arial"/>
                </a:defRPr>
              </a:pPr>
            </a:p>
            <a:p>
              <a:pPr marL="444500" indent="-444500" algn="l" defTabSz="457200">
                <a:defRPr b="0" sz="2400">
                  <a:solidFill>
                    <a:srgbClr val="111111"/>
                  </a:solidFill>
                  <a:latin typeface="Arial"/>
                  <a:ea typeface="Arial"/>
                  <a:cs typeface="Arial"/>
                  <a:sym typeface="Arial"/>
                </a:defRPr>
              </a:pPr>
              <a:r>
                <a:t>Hastings, W. 1970. Monte Carlo sampling methods using Markov chains and their applications. Biometrika 57:97–109.</a:t>
              </a:r>
            </a:p>
          </p:txBody>
        </p:sp>
        <p:sp>
          <p:nvSpPr>
            <p:cNvPr id="326" name="Markov chain Monte Carlo (MCMC)"/>
            <p:cNvSpPr txBox="1"/>
            <p:nvPr/>
          </p:nvSpPr>
          <p:spPr>
            <a:xfrm>
              <a:off x="11671" y="-1"/>
              <a:ext cx="6506338" cy="560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Markov chain Monte Carlo (MCMC)</a:t>
              </a:r>
            </a:p>
          </p:txBody>
        </p:sp>
        <p:sp>
          <p:nvSpPr>
            <p:cNvPr id="327" name="Line"/>
            <p:cNvSpPr/>
            <p:nvPr/>
          </p:nvSpPr>
          <p:spPr>
            <a:xfrm>
              <a:off x="43204" y="704675"/>
              <a:ext cx="957179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sp>
        <p:nvSpPr>
          <p:cNvPr id="329" name="Rectangle"/>
          <p:cNvSpPr/>
          <p:nvPr/>
        </p:nvSpPr>
        <p:spPr>
          <a:xfrm>
            <a:off x="7985414" y="8001672"/>
            <a:ext cx="947438" cy="1157249"/>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30" name="Image" descr="Image"/>
          <p:cNvPicPr>
            <a:picLocks noChangeAspect="1"/>
          </p:cNvPicPr>
          <p:nvPr/>
        </p:nvPicPr>
        <p:blipFill>
          <a:blip r:embed="rId3">
            <a:extLst/>
          </a:blip>
          <a:stretch>
            <a:fillRect/>
          </a:stretch>
        </p:blipFill>
        <p:spPr>
          <a:xfrm>
            <a:off x="8138457" y="8148496"/>
            <a:ext cx="666751" cy="762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Line"/>
          <p:cNvSpPr/>
          <p:nvPr/>
        </p:nvSpPr>
        <p:spPr>
          <a:xfrm flipV="1">
            <a:off x="16022509" y="7931661"/>
            <a:ext cx="4970841" cy="2542044"/>
          </a:xfrm>
          <a:prstGeom prst="line">
            <a:avLst/>
          </a:prstGeom>
          <a:ln w="63500">
            <a:solidFill>
              <a:srgbClr val="000000"/>
            </a:solidFill>
            <a:miter lim="400000"/>
            <a:headEnd type="stealth"/>
            <a:tailEnd type="stealth"/>
          </a:ln>
        </p:spPr>
        <p:txBody>
          <a:bodyPr lIns="50800" tIns="50800" rIns="50800" bIns="50800" anchor="ctr"/>
          <a:lstStyle/>
          <a:p>
            <a:pPr/>
          </a:p>
        </p:txBody>
      </p:sp>
      <p:sp>
        <p:nvSpPr>
          <p:cNvPr id="333" name="Rectangle"/>
          <p:cNvSpPr/>
          <p:nvPr/>
        </p:nvSpPr>
        <p:spPr>
          <a:xfrm>
            <a:off x="18034210" y="8817452"/>
            <a:ext cx="947439" cy="963856"/>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34" name="image.pdf" descr="image.pdf"/>
          <p:cNvPicPr>
            <a:picLocks noChangeAspect="1"/>
          </p:cNvPicPr>
          <p:nvPr/>
        </p:nvPicPr>
        <p:blipFill>
          <a:blip r:embed="rId2">
            <a:extLst/>
          </a:blip>
          <a:stretch>
            <a:fillRect/>
          </a:stretch>
        </p:blipFill>
        <p:spPr>
          <a:xfrm>
            <a:off x="5393583" y="1146976"/>
            <a:ext cx="17590460" cy="10160001"/>
          </a:xfrm>
          <a:prstGeom prst="rect">
            <a:avLst/>
          </a:prstGeom>
          <a:ln w="12700">
            <a:miter lim="400000"/>
          </a:ln>
        </p:spPr>
      </p:pic>
      <p:grpSp>
        <p:nvGrpSpPr>
          <p:cNvPr id="338" name="Group"/>
          <p:cNvGrpSpPr/>
          <p:nvPr/>
        </p:nvGrpSpPr>
        <p:grpSpPr>
          <a:xfrm>
            <a:off x="793722" y="9762322"/>
            <a:ext cx="9658203" cy="3056568"/>
            <a:chOff x="0" y="0"/>
            <a:chExt cx="9658201" cy="3056567"/>
          </a:xfrm>
        </p:grpSpPr>
        <p:sp>
          <p:nvSpPr>
            <p:cNvPr id="335" name="Metropolis, N., A. Rosenblusth, M. Rosenbluth, A. Teller, E. Teller. 1953. Equations of state calculations by fast computing machines. J. Chem. Phys. 21:1087–1091.…"/>
            <p:cNvSpPr txBox="1"/>
            <p:nvPr/>
          </p:nvSpPr>
          <p:spPr>
            <a:xfrm>
              <a:off x="0" y="831338"/>
              <a:ext cx="9658202" cy="2225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44500" indent="-444500" algn="l" defTabSz="457200">
                <a:defRPr b="0" sz="2400">
                  <a:solidFill>
                    <a:srgbClr val="111111"/>
                  </a:solidFill>
                  <a:latin typeface="Arial"/>
                  <a:ea typeface="Arial"/>
                  <a:cs typeface="Arial"/>
                  <a:sym typeface="Arial"/>
                </a:defRPr>
              </a:pPr>
              <a:r>
                <a:t>Metropolis, N., A. Rosenblusth, M. Rosenbluth, A. Teller, E. Teller. 1953. Equations of state calculations by fast computing machines. J. Chem. Phys. 21:1087–1091.</a:t>
              </a:r>
            </a:p>
            <a:p>
              <a:pPr marL="444500" indent="-444500" algn="l" defTabSz="457200">
                <a:defRPr b="0" sz="2400">
                  <a:solidFill>
                    <a:srgbClr val="111111"/>
                  </a:solidFill>
                  <a:latin typeface="Arial"/>
                  <a:ea typeface="Arial"/>
                  <a:cs typeface="Arial"/>
                  <a:sym typeface="Arial"/>
                </a:defRPr>
              </a:pPr>
            </a:p>
            <a:p>
              <a:pPr marL="444500" indent="-444500" algn="l" defTabSz="457200">
                <a:defRPr b="0" sz="2400">
                  <a:solidFill>
                    <a:srgbClr val="111111"/>
                  </a:solidFill>
                  <a:latin typeface="Arial"/>
                  <a:ea typeface="Arial"/>
                  <a:cs typeface="Arial"/>
                  <a:sym typeface="Arial"/>
                </a:defRPr>
              </a:pPr>
              <a:r>
                <a:t>Hastings, W. 1970. Monte Carlo sampling methods using Markov chains and their applications. Biometrika 57:97–109.</a:t>
              </a:r>
            </a:p>
          </p:txBody>
        </p:sp>
        <p:sp>
          <p:nvSpPr>
            <p:cNvPr id="336" name="Markov chain Monte Carlo (MCMC)"/>
            <p:cNvSpPr txBox="1"/>
            <p:nvPr/>
          </p:nvSpPr>
          <p:spPr>
            <a:xfrm>
              <a:off x="11671" y="-1"/>
              <a:ext cx="6506338" cy="560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Markov chain Monte Carlo (MCMC)</a:t>
              </a:r>
            </a:p>
          </p:txBody>
        </p:sp>
        <p:sp>
          <p:nvSpPr>
            <p:cNvPr id="337" name="Line"/>
            <p:cNvSpPr/>
            <p:nvPr/>
          </p:nvSpPr>
          <p:spPr>
            <a:xfrm>
              <a:off x="43204" y="704675"/>
              <a:ext cx="957179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pic>
        <p:nvPicPr>
          <p:cNvPr id="339" name="Image" descr="Image"/>
          <p:cNvPicPr>
            <a:picLocks noChangeAspect="1"/>
          </p:cNvPicPr>
          <p:nvPr/>
        </p:nvPicPr>
        <p:blipFill>
          <a:blip r:embed="rId3">
            <a:extLst/>
          </a:blip>
          <a:stretch>
            <a:fillRect/>
          </a:stretch>
        </p:blipFill>
        <p:spPr>
          <a:xfrm>
            <a:off x="18162649" y="8821683"/>
            <a:ext cx="690564" cy="762001"/>
          </a:xfrm>
          <a:prstGeom prst="rect">
            <a:avLst/>
          </a:prstGeom>
          <a:ln w="12700">
            <a:miter lim="400000"/>
          </a:ln>
        </p:spPr>
      </p:pic>
      <p:sp>
        <p:nvSpPr>
          <p:cNvPr id="340" name="Line"/>
          <p:cNvSpPr/>
          <p:nvPr/>
        </p:nvSpPr>
        <p:spPr>
          <a:xfrm flipH="1" flipV="1">
            <a:off x="6448769" y="7013471"/>
            <a:ext cx="4046127" cy="3056568"/>
          </a:xfrm>
          <a:prstGeom prst="line">
            <a:avLst/>
          </a:prstGeom>
          <a:ln w="63500">
            <a:solidFill>
              <a:srgbClr val="000000"/>
            </a:solidFill>
            <a:miter lim="400000"/>
            <a:headEnd type="stealth"/>
            <a:tailEnd type="stealth"/>
          </a:ln>
        </p:spPr>
        <p:txBody>
          <a:bodyPr lIns="50800" tIns="50800" rIns="50800" bIns="50800" anchor="ctr"/>
          <a:lstStyle/>
          <a:p>
            <a:pPr/>
          </a:p>
        </p:txBody>
      </p:sp>
      <p:sp>
        <p:nvSpPr>
          <p:cNvPr id="341" name="Rectangle"/>
          <p:cNvSpPr/>
          <p:nvPr/>
        </p:nvSpPr>
        <p:spPr>
          <a:xfrm>
            <a:off x="7985414" y="8001672"/>
            <a:ext cx="947438" cy="1157249"/>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42" name="Image" descr="Image"/>
          <p:cNvPicPr>
            <a:picLocks noChangeAspect="1"/>
          </p:cNvPicPr>
          <p:nvPr/>
        </p:nvPicPr>
        <p:blipFill>
          <a:blip r:embed="rId4">
            <a:extLst/>
          </a:blip>
          <a:stretch>
            <a:fillRect/>
          </a:stretch>
        </p:blipFill>
        <p:spPr>
          <a:xfrm>
            <a:off x="8138457" y="8148496"/>
            <a:ext cx="666751" cy="7620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Line"/>
          <p:cNvSpPr/>
          <p:nvPr/>
        </p:nvSpPr>
        <p:spPr>
          <a:xfrm flipV="1">
            <a:off x="5463251" y="1387168"/>
            <a:ext cx="1" cy="3947521"/>
          </a:xfrm>
          <a:prstGeom prst="line">
            <a:avLst/>
          </a:prstGeom>
          <a:ln w="63500">
            <a:solidFill>
              <a:srgbClr val="000000"/>
            </a:solidFill>
            <a:miter lim="400000"/>
            <a:tailEnd type="stealth"/>
          </a:ln>
        </p:spPr>
        <p:txBody>
          <a:bodyPr lIns="50800" tIns="50800" rIns="50800" bIns="50800" anchor="ctr"/>
          <a:lstStyle/>
          <a:p>
            <a:pPr/>
          </a:p>
        </p:txBody>
      </p:sp>
      <p:sp>
        <p:nvSpPr>
          <p:cNvPr id="345" name="Rectangle"/>
          <p:cNvSpPr/>
          <p:nvPr/>
        </p:nvSpPr>
        <p:spPr>
          <a:xfrm>
            <a:off x="4989532" y="3153961"/>
            <a:ext cx="947438" cy="84666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46" name="Line"/>
          <p:cNvSpPr/>
          <p:nvPr/>
        </p:nvSpPr>
        <p:spPr>
          <a:xfrm flipH="1" flipV="1">
            <a:off x="6448769" y="7013471"/>
            <a:ext cx="4046127" cy="3056568"/>
          </a:xfrm>
          <a:prstGeom prst="line">
            <a:avLst/>
          </a:prstGeom>
          <a:ln w="63500">
            <a:solidFill>
              <a:srgbClr val="000000"/>
            </a:solidFill>
            <a:miter lim="400000"/>
            <a:headEnd type="stealth"/>
            <a:tailEnd type="stealth"/>
          </a:ln>
        </p:spPr>
        <p:txBody>
          <a:bodyPr lIns="50800" tIns="50800" rIns="50800" bIns="50800" anchor="ctr"/>
          <a:lstStyle/>
          <a:p>
            <a:pPr/>
          </a:p>
        </p:txBody>
      </p:sp>
      <p:sp>
        <p:nvSpPr>
          <p:cNvPr id="347" name="Rectangle"/>
          <p:cNvSpPr/>
          <p:nvPr/>
        </p:nvSpPr>
        <p:spPr>
          <a:xfrm>
            <a:off x="7985414" y="8001672"/>
            <a:ext cx="947438" cy="1157249"/>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48" name="image.pdf" descr="image.pdf"/>
          <p:cNvPicPr>
            <a:picLocks noChangeAspect="1"/>
          </p:cNvPicPr>
          <p:nvPr/>
        </p:nvPicPr>
        <p:blipFill>
          <a:blip r:embed="rId2">
            <a:extLst/>
          </a:blip>
          <a:stretch>
            <a:fillRect/>
          </a:stretch>
        </p:blipFill>
        <p:spPr>
          <a:xfrm>
            <a:off x="5393583" y="1146976"/>
            <a:ext cx="17590460" cy="10160001"/>
          </a:xfrm>
          <a:prstGeom prst="rect">
            <a:avLst/>
          </a:prstGeom>
          <a:ln w="12700">
            <a:miter lim="400000"/>
          </a:ln>
        </p:spPr>
      </p:pic>
      <p:grpSp>
        <p:nvGrpSpPr>
          <p:cNvPr id="352" name="Group"/>
          <p:cNvGrpSpPr/>
          <p:nvPr/>
        </p:nvGrpSpPr>
        <p:grpSpPr>
          <a:xfrm>
            <a:off x="793722" y="9762322"/>
            <a:ext cx="9658203" cy="3056568"/>
            <a:chOff x="0" y="0"/>
            <a:chExt cx="9658201" cy="3056567"/>
          </a:xfrm>
        </p:grpSpPr>
        <p:sp>
          <p:nvSpPr>
            <p:cNvPr id="349" name="Metropolis, N., A. Rosenblusth, M. Rosenbluth, A. Teller, E. Teller. 1953. Equations of state calculations by fast computing machines. J. Chem. Phys. 21:1087–1091.…"/>
            <p:cNvSpPr txBox="1"/>
            <p:nvPr/>
          </p:nvSpPr>
          <p:spPr>
            <a:xfrm>
              <a:off x="0" y="831338"/>
              <a:ext cx="9658202" cy="2225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44500" indent="-444500" algn="l" defTabSz="457200">
                <a:defRPr b="0" sz="2400">
                  <a:solidFill>
                    <a:srgbClr val="111111"/>
                  </a:solidFill>
                  <a:latin typeface="Arial"/>
                  <a:ea typeface="Arial"/>
                  <a:cs typeface="Arial"/>
                  <a:sym typeface="Arial"/>
                </a:defRPr>
              </a:pPr>
              <a:r>
                <a:t>Metropolis, N., A. Rosenblusth, M. Rosenbluth, A. Teller, E. Teller. 1953. Equations of state calculations by fast computing machines. J. Chem. Phys. 21:1087–1091.</a:t>
              </a:r>
            </a:p>
            <a:p>
              <a:pPr marL="444500" indent="-444500" algn="l" defTabSz="457200">
                <a:defRPr b="0" sz="2400">
                  <a:solidFill>
                    <a:srgbClr val="111111"/>
                  </a:solidFill>
                  <a:latin typeface="Arial"/>
                  <a:ea typeface="Arial"/>
                  <a:cs typeface="Arial"/>
                  <a:sym typeface="Arial"/>
                </a:defRPr>
              </a:pPr>
            </a:p>
            <a:p>
              <a:pPr marL="444500" indent="-444500" algn="l" defTabSz="457200">
                <a:defRPr b="0" sz="2400">
                  <a:solidFill>
                    <a:srgbClr val="111111"/>
                  </a:solidFill>
                  <a:latin typeface="Arial"/>
                  <a:ea typeface="Arial"/>
                  <a:cs typeface="Arial"/>
                  <a:sym typeface="Arial"/>
                </a:defRPr>
              </a:pPr>
              <a:r>
                <a:t>Hastings, W. 1970. Monte Carlo sampling methods using Markov chains and their applications. Biometrika 57:97–109.</a:t>
              </a:r>
            </a:p>
          </p:txBody>
        </p:sp>
        <p:sp>
          <p:nvSpPr>
            <p:cNvPr id="350" name="Markov chain Monte Carlo (MCMC)"/>
            <p:cNvSpPr txBox="1"/>
            <p:nvPr/>
          </p:nvSpPr>
          <p:spPr>
            <a:xfrm>
              <a:off x="11671" y="-1"/>
              <a:ext cx="6506338" cy="560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Markov chain Monte Carlo (MCMC)</a:t>
              </a:r>
            </a:p>
          </p:txBody>
        </p:sp>
        <p:sp>
          <p:nvSpPr>
            <p:cNvPr id="351" name="Line"/>
            <p:cNvSpPr/>
            <p:nvPr/>
          </p:nvSpPr>
          <p:spPr>
            <a:xfrm>
              <a:off x="43204" y="704675"/>
              <a:ext cx="957179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grpSp>
      <p:sp>
        <p:nvSpPr>
          <p:cNvPr id="353" name="Line"/>
          <p:cNvSpPr/>
          <p:nvPr/>
        </p:nvSpPr>
        <p:spPr>
          <a:xfrm flipV="1">
            <a:off x="16022509" y="7931661"/>
            <a:ext cx="4970841" cy="2542044"/>
          </a:xfrm>
          <a:prstGeom prst="line">
            <a:avLst/>
          </a:prstGeom>
          <a:ln w="63500">
            <a:solidFill>
              <a:srgbClr val="000000"/>
            </a:solidFill>
            <a:miter lim="400000"/>
            <a:headEnd type="stealth"/>
            <a:tailEnd type="stealth"/>
          </a:ln>
        </p:spPr>
        <p:txBody>
          <a:bodyPr lIns="50800" tIns="50800" rIns="50800" bIns="50800" anchor="ctr"/>
          <a:lstStyle/>
          <a:p>
            <a:pPr/>
          </a:p>
        </p:txBody>
      </p:sp>
      <p:sp>
        <p:nvSpPr>
          <p:cNvPr id="354" name="Rectangle"/>
          <p:cNvSpPr/>
          <p:nvPr/>
        </p:nvSpPr>
        <p:spPr>
          <a:xfrm>
            <a:off x="18034210" y="8817452"/>
            <a:ext cx="947439" cy="963856"/>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55" name="Image" descr="Image"/>
          <p:cNvPicPr>
            <a:picLocks noChangeAspect="1"/>
          </p:cNvPicPr>
          <p:nvPr/>
        </p:nvPicPr>
        <p:blipFill>
          <a:blip r:embed="rId3">
            <a:extLst/>
          </a:blip>
          <a:stretch>
            <a:fillRect/>
          </a:stretch>
        </p:blipFill>
        <p:spPr>
          <a:xfrm>
            <a:off x="18162649" y="8821683"/>
            <a:ext cx="690564" cy="762001"/>
          </a:xfrm>
          <a:prstGeom prst="rect">
            <a:avLst/>
          </a:prstGeom>
          <a:ln w="12700">
            <a:miter lim="400000"/>
          </a:ln>
        </p:spPr>
      </p:pic>
      <p:sp>
        <p:nvSpPr>
          <p:cNvPr id="356" name="Rectangle"/>
          <p:cNvSpPr/>
          <p:nvPr/>
        </p:nvSpPr>
        <p:spPr>
          <a:xfrm>
            <a:off x="7985414" y="8001672"/>
            <a:ext cx="947438" cy="1157249"/>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57" name="Image" descr="Image"/>
          <p:cNvPicPr>
            <a:picLocks noChangeAspect="1"/>
          </p:cNvPicPr>
          <p:nvPr/>
        </p:nvPicPr>
        <p:blipFill>
          <a:blip r:embed="rId4">
            <a:extLst/>
          </a:blip>
          <a:stretch>
            <a:fillRect/>
          </a:stretch>
        </p:blipFill>
        <p:spPr>
          <a:xfrm>
            <a:off x="8138457" y="8148496"/>
            <a:ext cx="666751" cy="762001"/>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3723008" y="3145492"/>
            <a:ext cx="3480487" cy="762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pasted.pdf" descr="pasted.pdf"/>
          <p:cNvPicPr>
            <a:picLocks noChangeAspect="1"/>
          </p:cNvPicPr>
          <p:nvPr/>
        </p:nvPicPr>
        <p:blipFill>
          <a:blip r:embed="rId2">
            <a:extLst/>
          </a:blip>
          <a:stretch>
            <a:fillRect/>
          </a:stretch>
        </p:blipFill>
        <p:spPr>
          <a:xfrm>
            <a:off x="3952946" y="1619250"/>
            <a:ext cx="16478108" cy="104775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pasted1.pdf" descr="pasted1.pdf"/>
          <p:cNvPicPr>
            <a:picLocks noChangeAspect="1"/>
          </p:cNvPicPr>
          <p:nvPr/>
        </p:nvPicPr>
        <p:blipFill>
          <a:blip r:embed="rId2">
            <a:extLst/>
          </a:blip>
          <a:stretch>
            <a:fillRect/>
          </a:stretch>
        </p:blipFill>
        <p:spPr>
          <a:xfrm>
            <a:off x="3952946" y="1619250"/>
            <a:ext cx="16478108" cy="104775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image1.pdf" descr="image1.pdf"/>
          <p:cNvPicPr>
            <a:picLocks noChangeAspect="1"/>
          </p:cNvPicPr>
          <p:nvPr/>
        </p:nvPicPr>
        <p:blipFill>
          <a:blip r:embed="rId2">
            <a:extLst/>
          </a:blip>
          <a:stretch>
            <a:fillRect/>
          </a:stretch>
        </p:blipFill>
        <p:spPr>
          <a:xfrm>
            <a:off x="5397500" y="1143000"/>
            <a:ext cx="17578121" cy="10160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8321040" y="0"/>
            <a:ext cx="7741920" cy="13716000"/>
          </a:xfrm>
          <a:prstGeom prst="rect">
            <a:avLst/>
          </a:prstGeom>
          <a:ln w="12700">
            <a:miter lim="400000"/>
          </a:ln>
        </p:spPr>
      </p:pic>
      <p:sp>
        <p:nvSpPr>
          <p:cNvPr id="134" name="L. Luca Cavalli-Sforza (1997) Genes, peoples, and languages. PNAS."/>
          <p:cNvSpPr txBox="1"/>
          <p:nvPr/>
        </p:nvSpPr>
        <p:spPr>
          <a:xfrm>
            <a:off x="275308" y="12267631"/>
            <a:ext cx="6605357" cy="802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2400">
                <a:solidFill>
                  <a:srgbClr val="111111"/>
                </a:solidFill>
                <a:latin typeface="Arial"/>
                <a:ea typeface="Arial"/>
                <a:cs typeface="Arial"/>
                <a:sym typeface="Arial"/>
              </a:defRPr>
            </a:lvl1pPr>
          </a:lstStyle>
          <a:p>
            <a:pPr/>
            <a:r>
              <a:t>L. Luca Cavalli-Sforza (1997) Genes, peoples, and languages. PNAS.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
          <p:cNvSpPr txBox="1"/>
          <p:nvPr/>
        </p:nvSpPr>
        <p:spPr>
          <a:xfrm>
            <a:off x="1109133" y="-12701"/>
            <a:ext cx="24395572" cy="1770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latin typeface="Courier"/>
                <a:ea typeface="Courier"/>
                <a:cs typeface="Courier"/>
                <a:sym typeface="Courier"/>
              </a:defRPr>
            </a:pPr>
            <a:r>
              <a:t>{</a:t>
            </a:r>
          </a:p>
          <a:p>
            <a:pPr algn="l">
              <a:defRPr sz="1800">
                <a:latin typeface="Courier"/>
                <a:ea typeface="Courier"/>
                <a:cs typeface="Courier"/>
                <a:sym typeface="Courier"/>
              </a:defRPr>
            </a:pPr>
            <a:r>
              <a:t>  "Tree": "(Latin,(Romanian,(((Walloon,French),(((Portuguese,PortugueseBrazil),Spanish),Catalan)),(Friulian,Italian))));",</a:t>
            </a:r>
          </a:p>
          <a:p>
            <a:pPr algn="l">
              <a:defRPr sz="1800">
                <a:latin typeface="Courier"/>
                <a:ea typeface="Courier"/>
                <a:cs typeface="Courier"/>
                <a:sym typeface="Courier"/>
              </a:defRPr>
            </a:pPr>
            <a:r>
              <a:t>  "NumberOfStates": 90, </a:t>
            </a:r>
          </a:p>
          <a:p>
            <a:pPr algn="l">
              <a:defRPr sz="1800">
                <a:latin typeface="Courier"/>
                <a:ea typeface="Courier"/>
                <a:cs typeface="Courier"/>
                <a:sym typeface="Courier"/>
              </a:defRPr>
            </a:pPr>
            <a:r>
              <a:t>  "McmcSettings": {</a:t>
            </a:r>
          </a:p>
          <a:p>
            <a:pPr algn="l">
              <a:defRPr sz="1800">
                <a:latin typeface="Courier"/>
                <a:ea typeface="Courier"/>
                <a:cs typeface="Courier"/>
                <a:sym typeface="Courier"/>
              </a:defRPr>
            </a:pPr>
            <a:r>
              <a:t>  "OnlyCompleteWords": "No",</a:t>
            </a:r>
          </a:p>
          <a:p>
            <a:pPr algn="l">
              <a:defRPr sz="1800">
                <a:latin typeface="Courier"/>
                <a:ea typeface="Courier"/>
                <a:cs typeface="Courier"/>
                <a:sym typeface="Courier"/>
              </a:defRPr>
            </a:pPr>
            <a:r>
              <a:t>  "Model": “custom",</a:t>
            </a:r>
          </a:p>
          <a:p>
            <a:pPr algn="l">
              <a:defRPr sz="1800">
                <a:latin typeface="Courier"/>
                <a:ea typeface="Courier"/>
                <a:cs typeface="Courier"/>
                <a:sym typeface="Courier"/>
              </a:defRPr>
            </a:pPr>
            <a:r>
              <a:t>  "CalcMarginal": "No",</a:t>
            </a:r>
          </a:p>
          <a:p>
            <a:pPr algn="l">
              <a:defRPr sz="1800">
                <a:latin typeface="Courier"/>
                <a:ea typeface="Courier"/>
                <a:cs typeface="Courier"/>
                <a:sym typeface="Courier"/>
              </a:defRPr>
            </a:pPr>
            <a:r>
              <a:t>  "UseEigenSystem": "No",</a:t>
            </a:r>
          </a:p>
          <a:p>
            <a:pPr algn="l">
              <a:defRPr sz="1800">
                <a:latin typeface="Courier"/>
                <a:ea typeface="Courier"/>
                <a:cs typeface="Courier"/>
                <a:sym typeface="Courier"/>
              </a:defRPr>
            </a:pPr>
            <a:r>
              <a:t>  "NumCycles": 400000,</a:t>
            </a:r>
          </a:p>
          <a:p>
            <a:pPr algn="l">
              <a:defRPr sz="1800">
                <a:latin typeface="Courier"/>
                <a:ea typeface="Courier"/>
                <a:cs typeface="Courier"/>
                <a:sym typeface="Courier"/>
              </a:defRPr>
            </a:pPr>
            <a:r>
              <a:t>  "PrintFreq": 10,</a:t>
            </a:r>
          </a:p>
          <a:p>
            <a:pPr algn="l">
              <a:defRPr sz="1800">
                <a:latin typeface="Courier"/>
                <a:ea typeface="Courier"/>
                <a:cs typeface="Courier"/>
                <a:sym typeface="Courier"/>
              </a:defRPr>
            </a:pPr>
            <a:r>
              <a:t>  "SampleFreq": 100,</a:t>
            </a:r>
          </a:p>
          <a:p>
            <a:pPr algn="l">
              <a:defRPr sz="1800">
                <a:latin typeface="Courier"/>
                <a:ea typeface="Courier"/>
                <a:cs typeface="Courier"/>
                <a:sym typeface="Courier"/>
              </a:defRPr>
            </a:pPr>
            <a:r>
              <a:t>  "TreeLengthPriorVal": 0.15</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"Taxa": ["Latin", "French", "Spanish", "Italian", "PortugueseBrazil", "Portuguese", "Catalan", "Walloon", "Friulian", "Romanian"],</a:t>
            </a:r>
          </a:p>
          <a:p>
            <a:pPr algn="l">
              <a:defRPr sz="1800">
                <a:latin typeface="Courier"/>
                <a:ea typeface="Courier"/>
                <a:cs typeface="Courier"/>
                <a:sym typeface="Courier"/>
              </a:defRPr>
            </a:pPr>
            <a:r>
              <a:t> "PartitionSets": [{"Name": "e", "Set": [1, 6]},{"Name": "i", "Set": [3, 20]},{"Name": "a", "Set": [5, 41]},{"Name": "u", "Set": [13, 60]},{"Name": "o", "Set": [17, 38]},{"Name": "ɛ", "Set": [12, 79]},{"Name": "ø", "Set": [73, 88]},{"Name": "Nasal Vowel", "Set": [27, 28, 29, 32, 42, 48, 52, 53, 56, 72, 84, 87]},{"Name": "Vowel", "Set": [9, 11, 23, 24, 25, 31, 43, 45, 46, 51, 55, 59, 62, 64, 65, 69, 74, 76, 78, 89]},{"Name": "Nasal Consonant", "Set": [2, 4, 22, 71, 86]},{"Name": "Non Sylabic Sonorant", "Set": [10, 14, 15, 47]},{"Name": "Consonant", "Set": [0, 7, 8, 16, 18, 19, 21, 26, 30, 33, 34, 35, 36, 37, 39, 40, 44, 49, 50, 54, 57, 58, 61, 63, 66, 67, 68, 70, 75, 77, 80, 81, 82, 83, 85]}],</a:t>
            </a:r>
          </a:p>
          <a:p>
            <a:pPr algn="l">
              <a:defRPr sz="1800">
                <a:latin typeface="Courier"/>
                <a:ea typeface="Courier"/>
                <a:cs typeface="Courier"/>
                <a:sym typeface="Courier"/>
              </a:defRPr>
            </a:pPr>
            <a:r>
              <a:t>  "Words": [</a:t>
            </a:r>
          </a:p>
          <a:p>
            <a:pPr algn="l">
              <a:defRPr sz="1800">
                <a:latin typeface="Courier"/>
                <a:ea typeface="Courier"/>
                <a:cs typeface="Courier"/>
                <a:sym typeface="Courier"/>
              </a:defRPr>
            </a:pPr>
            <a:r>
              <a:t>  {"Name": "Woman-Primary", "Data": [</a:t>
            </a:r>
          </a:p>
          <a:p>
            <a:pPr algn="l">
              <a:defRPr sz="1800">
                <a:latin typeface="Courier"/>
                <a:ea typeface="Courier"/>
                <a:cs typeface="Courier"/>
                <a:sym typeface="Courier"/>
              </a:defRPr>
            </a:pPr>
            <a:r>
              <a:t>    {"Taxon": "Latin",            "Segments": [0, 1, -1, 2, 3, -1, 4, -1, 5]},</a:t>
            </a:r>
          </a:p>
          <a:p>
            <a:pPr algn="l">
              <a:defRPr sz="1800">
                <a:latin typeface="Courier"/>
                <a:ea typeface="Courier"/>
                <a:cs typeface="Courier"/>
                <a:sym typeface="Courier"/>
              </a:defRPr>
            </a:pPr>
            <a:r>
              <a:t>    {"Taxon": "French",           "Segments": [0, 5, -1, 2, -1, -1, -1, -1, -1]},</a:t>
            </a:r>
          </a:p>
          <a:p>
            <a:pPr algn="l">
              <a:defRPr sz="1800">
                <a:latin typeface="Courier"/>
                <a:ea typeface="Courier"/>
                <a:cs typeface="Courier"/>
                <a:sym typeface="Courier"/>
              </a:defRPr>
            </a:pPr>
            <a:r>
              <a:t>    {"Taxon": "Spanish",          "Segments": [-1, 6, -1, 2, -1, 7, 8, -1, 5]},</a:t>
            </a:r>
          </a:p>
          <a:p>
            <a:pPr algn="l">
              <a:defRPr sz="1800">
                <a:latin typeface="Courier"/>
                <a:ea typeface="Courier"/>
                <a:cs typeface="Courier"/>
                <a:sym typeface="Courier"/>
              </a:defRPr>
            </a:pPr>
            <a:r>
              <a:t>    {"Taxon": "Italian",          "Segments": [0, 6, 2, 2, 3, -1, 4, -1, 5]},</a:t>
            </a:r>
          </a:p>
          <a:p>
            <a:pPr algn="l">
              <a:defRPr sz="1800">
                <a:latin typeface="Courier"/>
                <a:ea typeface="Courier"/>
                <a:cs typeface="Courier"/>
                <a:sym typeface="Courier"/>
              </a:defRPr>
            </a:pPr>
            <a:r>
              <a:t>    {"Taxon": "PortugueseBrazil", "Segments": [0, 6, -1, 2, 6, -1, -1, -1, 9]},</a:t>
            </a:r>
          </a:p>
          <a:p>
            <a:pPr algn="l">
              <a:defRPr sz="1800">
                <a:latin typeface="Courier"/>
                <a:ea typeface="Courier"/>
                <a:cs typeface="Courier"/>
                <a:sym typeface="Courier"/>
              </a:defRPr>
            </a:pPr>
            <a:r>
              <a:t>    {"Taxon": "Portuguese",       "Segments": [0, 6, -1, 2, 10, -1, -1, -1, 9]},</a:t>
            </a:r>
          </a:p>
          <a:p>
            <a:pPr algn="l">
              <a:defRPr sz="1800">
                <a:latin typeface="Courier"/>
                <a:ea typeface="Courier"/>
                <a:cs typeface="Courier"/>
                <a:sym typeface="Courier"/>
              </a:defRPr>
            </a:pPr>
            <a:r>
              <a:t>    {"Taxon": "Catalan",          "Segments": [0, 6, -1, 2, -1, 7, 8, -1, 5]},</a:t>
            </a:r>
          </a:p>
          <a:p>
            <a:pPr algn="l">
              <a:defRPr sz="1800">
                <a:latin typeface="Courier"/>
                <a:ea typeface="Courier"/>
                <a:cs typeface="Courier"/>
                <a:sym typeface="Courier"/>
              </a:defRPr>
            </a:pPr>
            <a:r>
              <a:t>    {"Taxon": "Walloon",          "Segments": [0, 11, -1, 2, -1, -1, -1, -1, -1]},</a:t>
            </a:r>
          </a:p>
          <a:p>
            <a:pPr algn="l">
              <a:defRPr sz="1800">
                <a:latin typeface="Courier"/>
                <a:ea typeface="Courier"/>
                <a:cs typeface="Courier"/>
                <a:sym typeface="Courier"/>
              </a:defRPr>
            </a:pPr>
            <a:r>
              <a:t>    {"Taxon": "Friulian",         "Segments": [0, 12, -1, 2, 3, -1, 4, -1, 6]},</a:t>
            </a:r>
          </a:p>
          <a:p>
            <a:pPr algn="l">
              <a:defRPr sz="1800">
                <a:latin typeface="Courier"/>
                <a:ea typeface="Courier"/>
                <a:cs typeface="Courier"/>
                <a:sym typeface="Courier"/>
              </a:defRPr>
            </a:pPr>
            <a:r>
              <a:t>    {"Taxon": "Romanian",         "Segments": [0, 6, -1, 2, 6, -1, -1, 10, 6]}</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"Woman-Mulier", "Data": [</a:t>
            </a:r>
          </a:p>
          <a:p>
            <a:pPr algn="l">
              <a:defRPr sz="1800">
                <a:latin typeface="Courier"/>
                <a:ea typeface="Courier"/>
                <a:cs typeface="Courier"/>
                <a:sym typeface="Courier"/>
              </a:defRPr>
            </a:pPr>
            <a:r>
              <a:t>    {"Taxon": "Latin",            "Segments": [2, 13, 14, 3, 6, 15, 6, 2]},</a:t>
            </a:r>
          </a:p>
          <a:p>
            <a:pPr algn="l">
              <a:defRPr sz="1800">
                <a:latin typeface="Courier"/>
                <a:ea typeface="Courier"/>
                <a:cs typeface="Courier"/>
                <a:sym typeface="Courier"/>
              </a:defRPr>
            </a:pPr>
            <a:r>
              <a:t>    {"Taxon": "Spanish",          "Segments": [2, 13, 16, -1, 6, 8, -1, -1]},</a:t>
            </a:r>
          </a:p>
          <a:p>
            <a:pPr algn="l">
              <a:defRPr sz="1800">
                <a:latin typeface="Courier"/>
                <a:ea typeface="Courier"/>
                <a:cs typeface="Courier"/>
                <a:sym typeface="Courier"/>
              </a:defRPr>
            </a:pPr>
            <a:r>
              <a:t>    {"Taxon": "Italian",          "Segments": [2, 17, 18, 18, 6, -1, -1, -1]},</a:t>
            </a:r>
          </a:p>
          <a:p>
            <a:pPr algn="l">
              <a:defRPr sz="1800">
                <a:latin typeface="Courier"/>
                <a:ea typeface="Courier"/>
                <a:cs typeface="Courier"/>
                <a:sym typeface="Courier"/>
              </a:defRPr>
            </a:pPr>
            <a:r>
              <a:t>    {"Taxon": "PortugueseBrazil", "Segments": [2, 13, 18, -1, 6, 19, -1, -1]},</a:t>
            </a:r>
          </a:p>
          <a:p>
            <a:pPr algn="l">
              <a:defRPr sz="1800">
                <a:latin typeface="Courier"/>
                <a:ea typeface="Courier"/>
                <a:cs typeface="Courier"/>
                <a:sym typeface="Courier"/>
              </a:defRPr>
            </a:pPr>
            <a:r>
              <a:t>    {"Taxon": "Portuguese",       "Segments": [2, 13, 18, -1, 6, 8, -1, -1]},</a:t>
            </a:r>
          </a:p>
          <a:p>
            <a:pPr algn="l">
              <a:defRPr sz="1800">
                <a:latin typeface="Courier"/>
                <a:ea typeface="Courier"/>
                <a:cs typeface="Courier"/>
                <a:sym typeface="Courier"/>
              </a:defRPr>
            </a:pPr>
            <a:r>
              <a:t>    {"Taxon": "Catalan",          "Segments": [2, 13, 18, -1, 6, -1, -1, -1]},</a:t>
            </a:r>
          </a:p>
          <a:p>
            <a:pPr algn="l">
              <a:defRPr sz="1800">
                <a:latin typeface="Courier"/>
                <a:ea typeface="Courier"/>
                <a:cs typeface="Courier"/>
                <a:sym typeface="Courier"/>
              </a:defRPr>
            </a:pPr>
            <a:r>
              <a:t>    {"Taxon": "Friulian",         "Segments": [2, 13, -1, -1, 20, 15, -1, -1]},</a:t>
            </a:r>
          </a:p>
          <a:p>
            <a:pPr algn="l">
              <a:defRPr sz="1800">
                <a:latin typeface="Courier"/>
                <a:ea typeface="Courier"/>
                <a:cs typeface="Courier"/>
                <a:sym typeface="Courier"/>
              </a:defRPr>
            </a:pPr>
            <a:r>
              <a:t>    {"Taxon": "Romanian",         "Segments": [2, 13, -1, 10, 6, 15, 6, -1]}</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"Woman-Domina", "Data": [</a:t>
            </a:r>
          </a:p>
          <a:p>
            <a:pPr algn="l">
              <a:defRPr sz="1800">
                <a:latin typeface="Courier"/>
                <a:ea typeface="Courier"/>
                <a:cs typeface="Courier"/>
                <a:sym typeface="Courier"/>
              </a:defRPr>
            </a:pPr>
            <a:r>
              <a:t>    {"Taxon": "Latin",            "Segments": [21, 17, 2, 3, 4, 5]},</a:t>
            </a:r>
          </a:p>
          <a:p>
            <a:pPr algn="l">
              <a:defRPr sz="1800">
                <a:latin typeface="Courier"/>
                <a:ea typeface="Courier"/>
                <a:cs typeface="Courier"/>
                <a:sym typeface="Courier"/>
              </a:defRPr>
            </a:pPr>
            <a:r>
              <a:t>    {"Taxon": "French",           "Segments": [21, 5, 2, -1, -1, -1]},</a:t>
            </a:r>
          </a:p>
          <a:p>
            <a:pPr algn="l">
              <a:defRPr sz="1800">
                <a:latin typeface="Courier"/>
                <a:ea typeface="Courier"/>
                <a:cs typeface="Courier"/>
                <a:sym typeface="Courier"/>
              </a:defRPr>
            </a:pPr>
            <a:r>
              <a:t>    {"Taxon": "Spanish",          "Segments": [21, 17, -1, -1, 22, 5]},</a:t>
            </a:r>
          </a:p>
          <a:p>
            <a:pPr algn="l">
              <a:defRPr sz="1800">
                <a:latin typeface="Courier"/>
                <a:ea typeface="Courier"/>
                <a:cs typeface="Courier"/>
                <a:sym typeface="Courier"/>
              </a:defRPr>
            </a:pPr>
            <a:r>
              <a:t>    {"Taxon": "Italian",          "Segments": [21, 23, 4, -1, 4, 5]},</a:t>
            </a:r>
          </a:p>
          <a:p>
            <a:pPr algn="l">
              <a:defRPr sz="1800">
                <a:latin typeface="Courier"/>
                <a:ea typeface="Courier"/>
                <a:cs typeface="Courier"/>
                <a:sym typeface="Courier"/>
              </a:defRPr>
            </a:pPr>
            <a:r>
              <a:t>    {"Taxon": "PortugueseBrazil", "Segments": [21, 17, -1, -1, 4, 9]},</a:t>
            </a:r>
          </a:p>
          <a:p>
            <a:pPr algn="l">
              <a:defRPr sz="1800">
                <a:latin typeface="Courier"/>
                <a:ea typeface="Courier"/>
                <a:cs typeface="Courier"/>
                <a:sym typeface="Courier"/>
              </a:defRPr>
            </a:pPr>
            <a:r>
              <a:t>    {"Taxon": "Portuguese",       "Segments": [21, 17, -1, -1, 4, 9]},</a:t>
            </a:r>
          </a:p>
          <a:p>
            <a:pPr algn="l">
              <a:defRPr sz="1800">
                <a:latin typeface="Courier"/>
                <a:ea typeface="Courier"/>
                <a:cs typeface="Courier"/>
                <a:sym typeface="Courier"/>
              </a:defRPr>
            </a:pPr>
            <a:r>
              <a:t>    {"Taxon": "Catalan",          "Segments": [21, 23, -1, -1, 4, 24]},</a:t>
            </a:r>
          </a:p>
          <a:p>
            <a:pPr algn="l">
              <a:defRPr sz="1800">
                <a:latin typeface="Courier"/>
                <a:ea typeface="Courier"/>
                <a:cs typeface="Courier"/>
                <a:sym typeface="Courier"/>
              </a:defRPr>
            </a:pPr>
            <a:r>
              <a:t>    {"Taxon": "Walloon",          "Segments": [21, 5, 2, -1, -1, -1]},</a:t>
            </a:r>
          </a:p>
          <a:p>
            <a:pPr algn="l">
              <a:defRPr sz="1800">
                <a:latin typeface="Courier"/>
                <a:ea typeface="Courier"/>
                <a:cs typeface="Courier"/>
                <a:sym typeface="Courier"/>
              </a:defRPr>
            </a:pPr>
            <a:r>
              <a:t>    {"Taxon": "Friulian",         "Segments": [21, 23, -1, -1, 4, 6]},</a:t>
            </a:r>
          </a:p>
          <a:p>
            <a:pPr algn="l">
              <a:defRPr sz="1800">
                <a:latin typeface="Courier"/>
                <a:ea typeface="Courier"/>
                <a:cs typeface="Courier"/>
                <a:sym typeface="Courier"/>
              </a:defRPr>
            </a:pPr>
            <a:r>
              <a:t>    {"Taxon": "Romanian",         "Segments": [21, 25, 2, -1, 4, 24]}</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"Child-Primary", "Data": [</a:t>
            </a:r>
          </a:p>
          <a:p>
            <a:pPr algn="l">
              <a:defRPr sz="1800">
                <a:latin typeface="Courier"/>
                <a:ea typeface="Courier"/>
                <a:cs typeface="Courier"/>
                <a:sym typeface="Courier"/>
              </a:defRPr>
            </a:pPr>
            <a:r>
              <a:t>    {"Taxon": "Latin",            "Segments": [3, 4, 0, 5, 4, 26, 6, 2]},</a:t>
            </a:r>
          </a:p>
          <a:p>
            <a:pPr algn="l">
              <a:defRPr sz="1800">
                <a:latin typeface="Courier"/>
                <a:ea typeface="Courier"/>
                <a:cs typeface="Courier"/>
                <a:sym typeface="Courier"/>
              </a:defRPr>
            </a:pPr>
            <a:r>
              <a:t>    {"Taxon": "French",           "Segments": [27, -1, 0, 27, -1, -1, -1, -1]},</a:t>
            </a:r>
          </a:p>
          <a:p>
            <a:pPr algn="l">
              <a:defRPr sz="1800">
                <a:latin typeface="Courier"/>
                <a:ea typeface="Courier"/>
                <a:cs typeface="Courier"/>
                <a:sym typeface="Courier"/>
              </a:defRPr>
            </a:pPr>
            <a:r>
              <a:t>    {"Taxon": "Spanish",          "Segments": [3, 4, 0, 5, 4, 26, 6, -1]},</a:t>
            </a:r>
          </a:p>
          <a:p>
            <a:pPr algn="l">
              <a:defRPr sz="1800">
                <a:latin typeface="Courier"/>
                <a:ea typeface="Courier"/>
                <a:cs typeface="Courier"/>
                <a:sym typeface="Courier"/>
              </a:defRPr>
            </a:pPr>
            <a:r>
              <a:t>    {"Taxon": "Italian",          "Segments": [-1, -1, 0, 5, 4, 26, 6, -1]},</a:t>
            </a:r>
          </a:p>
          <a:p>
            <a:pPr algn="l">
              <a:defRPr sz="1800">
                <a:latin typeface="Courier"/>
                <a:ea typeface="Courier"/>
                <a:cs typeface="Courier"/>
                <a:sym typeface="Courier"/>
              </a:defRPr>
            </a:pPr>
            <a:r>
              <a:t>    {"Taxon": "PortugueseBrazil", "Segments": [28, -1, 0, 29, -1, 30, 3, -1]},</a:t>
            </a:r>
          </a:p>
          <a:p>
            <a:pPr algn="l">
              <a:defRPr sz="1800">
                <a:latin typeface="Courier"/>
                <a:ea typeface="Courier"/>
                <a:cs typeface="Courier"/>
                <a:sym typeface="Courier"/>
              </a:defRPr>
            </a:pPr>
            <a:r>
              <a:t>    {"Taxon": "Portuguese",       "Segments": [28, -1, 0, 29, -1, 26, 31, -1]},</a:t>
            </a:r>
          </a:p>
          <a:p>
            <a:pPr algn="l">
              <a:defRPr sz="1800">
                <a:latin typeface="Courier"/>
                <a:ea typeface="Courier"/>
                <a:cs typeface="Courier"/>
                <a:sym typeface="Courier"/>
              </a:defRPr>
            </a:pPr>
            <a:r>
              <a:t>    {"Taxon": "Walloon",          "Segments": [12, -1, 0, 27, -1, -1, -1, -1]}</a:t>
            </a:r>
          </a:p>
          <a:p>
            <a:pPr algn="l">
              <a:defRPr sz="1800">
                <a:latin typeface="Courier"/>
                <a:ea typeface="Courier"/>
                <a:cs typeface="Courier"/>
                <a:sym typeface="Courier"/>
              </a:defRPr>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
          <p:cNvSpPr txBox="1"/>
          <p:nvPr/>
        </p:nvSpPr>
        <p:spPr>
          <a:xfrm>
            <a:off x="1109133" y="-12701"/>
            <a:ext cx="24395572" cy="1770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latin typeface="Courier"/>
                <a:ea typeface="Courier"/>
                <a:cs typeface="Courier"/>
                <a:sym typeface="Courier"/>
              </a:defRPr>
            </a:pPr>
            <a:r>
              <a:t>{</a:t>
            </a:r>
          </a:p>
          <a:p>
            <a:pPr algn="l">
              <a:defRPr sz="1800">
                <a:latin typeface="Courier"/>
                <a:ea typeface="Courier"/>
                <a:cs typeface="Courier"/>
                <a:sym typeface="Courier"/>
              </a:defRPr>
            </a:pPr>
            <a:r>
              <a:t>  "Tree": "(Latin,(Romanian,(((Walloon,French),(((Portuguese,PortugueseBrazil),Spanish),Catalan)),(Friulian,Italian))));",</a:t>
            </a:r>
          </a:p>
          <a:p>
            <a:pPr algn="l">
              <a:defRPr sz="1800">
                <a:latin typeface="Courier"/>
                <a:ea typeface="Courier"/>
                <a:cs typeface="Courier"/>
                <a:sym typeface="Courier"/>
              </a:defRPr>
            </a:pPr>
            <a:r>
              <a:t>  "NumberOfStates": 90, </a:t>
            </a:r>
          </a:p>
          <a:p>
            <a:pPr algn="l">
              <a:defRPr sz="1800">
                <a:latin typeface="Courier"/>
                <a:ea typeface="Courier"/>
                <a:cs typeface="Courier"/>
                <a:sym typeface="Courier"/>
              </a:defRPr>
            </a:pPr>
            <a:r>
              <a:t>  "McmcSettings": {</a:t>
            </a:r>
          </a:p>
          <a:p>
            <a:pPr algn="l">
              <a:defRPr sz="1800">
                <a:latin typeface="Courier"/>
                <a:ea typeface="Courier"/>
                <a:cs typeface="Courier"/>
                <a:sym typeface="Courier"/>
              </a:defRPr>
            </a:pPr>
            <a:r>
              <a:t>  "OnlyCompleteWords": "No",</a:t>
            </a:r>
          </a:p>
          <a:p>
            <a:pPr algn="l">
              <a:defRPr sz="1800">
                <a:latin typeface="Courier"/>
                <a:ea typeface="Courier"/>
                <a:cs typeface="Courier"/>
                <a:sym typeface="Courier"/>
              </a:defRPr>
            </a:pPr>
            <a:r>
              <a:t>  "Model": “custom",</a:t>
            </a:r>
          </a:p>
          <a:p>
            <a:pPr algn="l">
              <a:defRPr sz="1800">
                <a:latin typeface="Courier"/>
                <a:ea typeface="Courier"/>
                <a:cs typeface="Courier"/>
                <a:sym typeface="Courier"/>
              </a:defRPr>
            </a:pPr>
            <a:r>
              <a:t>  "CalcMarginal": "No",</a:t>
            </a:r>
          </a:p>
          <a:p>
            <a:pPr algn="l">
              <a:defRPr sz="1800">
                <a:latin typeface="Courier"/>
                <a:ea typeface="Courier"/>
                <a:cs typeface="Courier"/>
                <a:sym typeface="Courier"/>
              </a:defRPr>
            </a:pPr>
            <a:r>
              <a:t>  "UseEigenSystem": "No",</a:t>
            </a:r>
          </a:p>
          <a:p>
            <a:pPr algn="l">
              <a:defRPr sz="1800">
                <a:latin typeface="Courier"/>
                <a:ea typeface="Courier"/>
                <a:cs typeface="Courier"/>
                <a:sym typeface="Courier"/>
              </a:defRPr>
            </a:pPr>
            <a:r>
              <a:t>  "NumCycles": 400000,</a:t>
            </a:r>
          </a:p>
          <a:p>
            <a:pPr algn="l">
              <a:defRPr sz="1800">
                <a:latin typeface="Courier"/>
                <a:ea typeface="Courier"/>
                <a:cs typeface="Courier"/>
                <a:sym typeface="Courier"/>
              </a:defRPr>
            </a:pPr>
            <a:r>
              <a:t>  "PrintFreq": 10,</a:t>
            </a:r>
          </a:p>
          <a:p>
            <a:pPr algn="l">
              <a:defRPr sz="1800">
                <a:latin typeface="Courier"/>
                <a:ea typeface="Courier"/>
                <a:cs typeface="Courier"/>
                <a:sym typeface="Courier"/>
              </a:defRPr>
            </a:pPr>
            <a:r>
              <a:t>  "SampleFreq": 100,</a:t>
            </a:r>
          </a:p>
          <a:p>
            <a:pPr algn="l">
              <a:defRPr sz="1800">
                <a:latin typeface="Courier"/>
                <a:ea typeface="Courier"/>
                <a:cs typeface="Courier"/>
                <a:sym typeface="Courier"/>
              </a:defRPr>
            </a:pPr>
            <a:r>
              <a:t>  "TreeLengthPriorVal": 0.15</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"Taxa": ["Latin", "French", "Spanish", "Italian", "PortugueseBrazil", "Portuguese", "Catalan", "Walloon", "Friulian", "Romanian"],</a:t>
            </a:r>
          </a:p>
          <a:p>
            <a:pPr algn="l">
              <a:defRPr sz="1800">
                <a:latin typeface="Courier"/>
                <a:ea typeface="Courier"/>
                <a:cs typeface="Courier"/>
                <a:sym typeface="Courier"/>
              </a:defRPr>
            </a:pPr>
            <a:r>
              <a:t> "PartitionSets": [{"Name": "e", "Set": [1, 6]},{"Name": "i", "Set": [3, 20]},{"Name": "a", "Set": [5, 41]},{"Name": "u", "Set": [13, 60]},{"Name": "o", "Set": [17, 38]},{"Name": "ɛ", "Set": [12, 79]},{"Name": "ø", "Set": [73, 88]},{"Name": "Nasal Vowel", "Set": [27, 28, 29, 32, 42, 48, 52, 53, 56, 72, 84, 87]},{"Name": "Vowel", "Set": [9, 11, 23, 24, 25, 31, 43, 45, 46, 51, 55, 59, 62, 64, 65, 69, 74, 76, 78, 89]},{"Name": "Nasal Consonant", "Set": [2, 4, 22, 71, 86]},{"Name": "Non Sylabic Sonorant", "Set": [10, 14, 15, 47]},{"Name": "Consonant", "Set": [0, 7, 8, 16, 18, 19, 21, 26, 30, 33, 34, 35, 36, 37, 39, 40, 44, 49, 50, 54, 57, 58, 61, 63, 66, 67, 68, 70, 75, 77, 80, 81, 82, 83, 85]}],</a:t>
            </a:r>
          </a:p>
          <a:p>
            <a:pPr algn="l">
              <a:defRPr sz="1800">
                <a:latin typeface="Courier"/>
                <a:ea typeface="Courier"/>
                <a:cs typeface="Courier"/>
                <a:sym typeface="Courier"/>
              </a:defRPr>
            </a:pPr>
            <a:r>
              <a:t>  "Words": [</a:t>
            </a:r>
          </a:p>
          <a:p>
            <a:pPr algn="l">
              <a:defRPr sz="1800">
                <a:latin typeface="Courier"/>
                <a:ea typeface="Courier"/>
                <a:cs typeface="Courier"/>
                <a:sym typeface="Courier"/>
              </a:defRPr>
            </a:pPr>
            <a:r>
              <a:t>  {"Name": "Woman-Primary", "Data": [</a:t>
            </a:r>
          </a:p>
          <a:p>
            <a:pPr algn="l">
              <a:defRPr sz="1800">
                <a:latin typeface="Courier"/>
                <a:ea typeface="Courier"/>
                <a:cs typeface="Courier"/>
                <a:sym typeface="Courier"/>
              </a:defRPr>
            </a:pPr>
            <a:r>
              <a:t>    {"Taxon": "Latin",            "Segments": [0, 1, -1, 2, 3, -1, 4, -1, 5]},</a:t>
            </a:r>
          </a:p>
          <a:p>
            <a:pPr algn="l">
              <a:defRPr sz="1800">
                <a:latin typeface="Courier"/>
                <a:ea typeface="Courier"/>
                <a:cs typeface="Courier"/>
                <a:sym typeface="Courier"/>
              </a:defRPr>
            </a:pPr>
            <a:r>
              <a:t>    {"Taxon": "French",           "Segments": [0, 5, -1, 2, -1, -1, -1, -1, -1]},</a:t>
            </a:r>
          </a:p>
          <a:p>
            <a:pPr algn="l">
              <a:defRPr sz="1800">
                <a:latin typeface="Courier"/>
                <a:ea typeface="Courier"/>
                <a:cs typeface="Courier"/>
                <a:sym typeface="Courier"/>
              </a:defRPr>
            </a:pPr>
            <a:r>
              <a:t>    {"Taxon": "Spanish",          "Segments": [-1, 6, -1, 2, -1, 7, 8, -1, 5]},</a:t>
            </a:r>
          </a:p>
          <a:p>
            <a:pPr algn="l">
              <a:defRPr sz="1800">
                <a:latin typeface="Courier"/>
                <a:ea typeface="Courier"/>
                <a:cs typeface="Courier"/>
                <a:sym typeface="Courier"/>
              </a:defRPr>
            </a:pPr>
            <a:r>
              <a:t>    {"Taxon": "Italian",          "Segments": [0, 6, 2, 2, 3, -1, 4, -1, 5]},</a:t>
            </a:r>
          </a:p>
          <a:p>
            <a:pPr algn="l">
              <a:defRPr sz="1800">
                <a:latin typeface="Courier"/>
                <a:ea typeface="Courier"/>
                <a:cs typeface="Courier"/>
                <a:sym typeface="Courier"/>
              </a:defRPr>
            </a:pPr>
            <a:r>
              <a:t>    {"Taxon": "PortugueseBrazil", "Segments": [0, 6, -1, 2, 6, -1, -1, -1, 9]},</a:t>
            </a:r>
          </a:p>
          <a:p>
            <a:pPr algn="l">
              <a:defRPr sz="1800">
                <a:latin typeface="Courier"/>
                <a:ea typeface="Courier"/>
                <a:cs typeface="Courier"/>
                <a:sym typeface="Courier"/>
              </a:defRPr>
            </a:pPr>
            <a:r>
              <a:t>    {"Taxon": "Portuguese",       "Segments": [0, 6, -1, 2, 10, -1, -1, -1, 9]},</a:t>
            </a:r>
          </a:p>
          <a:p>
            <a:pPr algn="l">
              <a:defRPr sz="1800">
                <a:latin typeface="Courier"/>
                <a:ea typeface="Courier"/>
                <a:cs typeface="Courier"/>
                <a:sym typeface="Courier"/>
              </a:defRPr>
            </a:pPr>
            <a:r>
              <a:t>    {"Taxon": "Catalan",          "Segments": [0, 6, -1, 2, -1, 7, 8, -1, 5]},</a:t>
            </a:r>
          </a:p>
          <a:p>
            <a:pPr algn="l">
              <a:defRPr sz="1800">
                <a:latin typeface="Courier"/>
                <a:ea typeface="Courier"/>
                <a:cs typeface="Courier"/>
                <a:sym typeface="Courier"/>
              </a:defRPr>
            </a:pPr>
            <a:r>
              <a:t>    {"Taxon": "Walloon",          "Segments": [0, 11, -1, 2, -1, -1, -1, -1, -1]},</a:t>
            </a:r>
          </a:p>
          <a:p>
            <a:pPr algn="l">
              <a:defRPr sz="1800">
                <a:latin typeface="Courier"/>
                <a:ea typeface="Courier"/>
                <a:cs typeface="Courier"/>
                <a:sym typeface="Courier"/>
              </a:defRPr>
            </a:pPr>
            <a:r>
              <a:t>    {"Taxon": "Friulian",         "Segments": [0, 12, -1, 2, 3, -1, 4, -1, 6]},</a:t>
            </a:r>
          </a:p>
          <a:p>
            <a:pPr algn="l">
              <a:defRPr sz="1800">
                <a:latin typeface="Courier"/>
                <a:ea typeface="Courier"/>
                <a:cs typeface="Courier"/>
                <a:sym typeface="Courier"/>
              </a:defRPr>
            </a:pPr>
            <a:r>
              <a:t>    {"Taxon": "Romanian",         "Segments": [0, 6, -1, 2, 6, -1, -1, 10, 6]}</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"Woman-Mulier", "Data": [</a:t>
            </a:r>
          </a:p>
          <a:p>
            <a:pPr algn="l">
              <a:defRPr sz="1800">
                <a:latin typeface="Courier"/>
                <a:ea typeface="Courier"/>
                <a:cs typeface="Courier"/>
                <a:sym typeface="Courier"/>
              </a:defRPr>
            </a:pPr>
            <a:r>
              <a:t>    {"Taxon": "Latin",            "Segments": [2, 13, 14, 3, 6, 15, 6, 2]},</a:t>
            </a:r>
          </a:p>
          <a:p>
            <a:pPr algn="l">
              <a:defRPr sz="1800">
                <a:latin typeface="Courier"/>
                <a:ea typeface="Courier"/>
                <a:cs typeface="Courier"/>
                <a:sym typeface="Courier"/>
              </a:defRPr>
            </a:pPr>
            <a:r>
              <a:t>    {"Taxon": "Spanish",          "Segments": [2, 13, 16, -1, 6, 8, -1, -1]},</a:t>
            </a:r>
          </a:p>
          <a:p>
            <a:pPr algn="l">
              <a:defRPr sz="1800">
                <a:latin typeface="Courier"/>
                <a:ea typeface="Courier"/>
                <a:cs typeface="Courier"/>
                <a:sym typeface="Courier"/>
              </a:defRPr>
            </a:pPr>
            <a:r>
              <a:t>    {"Taxon": "Italian",          "Segments": [2, 17, 18, 18, 6, -1, -1, -1]},</a:t>
            </a:r>
          </a:p>
          <a:p>
            <a:pPr algn="l">
              <a:defRPr sz="1800">
                <a:latin typeface="Courier"/>
                <a:ea typeface="Courier"/>
                <a:cs typeface="Courier"/>
                <a:sym typeface="Courier"/>
              </a:defRPr>
            </a:pPr>
            <a:r>
              <a:t>    {"Taxon": "PortugueseBrazil", "Segments": [2, 13, 18, -1, 6, 19, -1, -1]},</a:t>
            </a:r>
          </a:p>
          <a:p>
            <a:pPr algn="l">
              <a:defRPr sz="1800">
                <a:latin typeface="Courier"/>
                <a:ea typeface="Courier"/>
                <a:cs typeface="Courier"/>
                <a:sym typeface="Courier"/>
              </a:defRPr>
            </a:pPr>
            <a:r>
              <a:t>    {"Taxon": "Portuguese",       "Segments": [2, 13, 18, -1, 6, 8, -1, -1]},</a:t>
            </a:r>
          </a:p>
          <a:p>
            <a:pPr algn="l">
              <a:defRPr sz="1800">
                <a:latin typeface="Courier"/>
                <a:ea typeface="Courier"/>
                <a:cs typeface="Courier"/>
                <a:sym typeface="Courier"/>
              </a:defRPr>
            </a:pPr>
            <a:r>
              <a:t>    {"Taxon": "Catalan",          "Segments": [2, 13, 18, -1, 6, -1, -1, -1]},</a:t>
            </a:r>
          </a:p>
          <a:p>
            <a:pPr algn="l">
              <a:defRPr sz="1800">
                <a:latin typeface="Courier"/>
                <a:ea typeface="Courier"/>
                <a:cs typeface="Courier"/>
                <a:sym typeface="Courier"/>
              </a:defRPr>
            </a:pPr>
            <a:r>
              <a:t>    {"Taxon": "Friulian",         "Segments": [2, 13, -1, -1, 20, 15, -1, -1]},</a:t>
            </a:r>
          </a:p>
          <a:p>
            <a:pPr algn="l">
              <a:defRPr sz="1800">
                <a:latin typeface="Courier"/>
                <a:ea typeface="Courier"/>
                <a:cs typeface="Courier"/>
                <a:sym typeface="Courier"/>
              </a:defRPr>
            </a:pPr>
            <a:r>
              <a:t>    {"Taxon": "Romanian",         "Segments": [2, 13, -1, 10, 6, 15, 6, -1]}</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"Woman-Domina", "Data": [</a:t>
            </a:r>
          </a:p>
          <a:p>
            <a:pPr algn="l">
              <a:defRPr sz="1800">
                <a:latin typeface="Courier"/>
                <a:ea typeface="Courier"/>
                <a:cs typeface="Courier"/>
                <a:sym typeface="Courier"/>
              </a:defRPr>
            </a:pPr>
            <a:r>
              <a:t>    {"Taxon": "Latin",            "Segments": [21, 17, 2, 3, 4, 5]},</a:t>
            </a:r>
          </a:p>
          <a:p>
            <a:pPr algn="l">
              <a:defRPr sz="1800">
                <a:latin typeface="Courier"/>
                <a:ea typeface="Courier"/>
                <a:cs typeface="Courier"/>
                <a:sym typeface="Courier"/>
              </a:defRPr>
            </a:pPr>
            <a:r>
              <a:t>    {"Taxon": "French",           "Segments": [21, 5, 2, -1, -1, -1]},</a:t>
            </a:r>
          </a:p>
          <a:p>
            <a:pPr algn="l">
              <a:defRPr sz="1800">
                <a:latin typeface="Courier"/>
                <a:ea typeface="Courier"/>
                <a:cs typeface="Courier"/>
                <a:sym typeface="Courier"/>
              </a:defRPr>
            </a:pPr>
            <a:r>
              <a:t>    {"Taxon": "Spanish",          "Segments": [21, 17, -1, -1, 22, 5]},</a:t>
            </a:r>
          </a:p>
          <a:p>
            <a:pPr algn="l">
              <a:defRPr sz="1800">
                <a:latin typeface="Courier"/>
                <a:ea typeface="Courier"/>
                <a:cs typeface="Courier"/>
                <a:sym typeface="Courier"/>
              </a:defRPr>
            </a:pPr>
            <a:r>
              <a:t>    {"Taxon": "Italian",          "Segments": [21, 23, 4, -1, 4, 5]},</a:t>
            </a:r>
          </a:p>
          <a:p>
            <a:pPr algn="l">
              <a:defRPr sz="1800">
                <a:latin typeface="Courier"/>
                <a:ea typeface="Courier"/>
                <a:cs typeface="Courier"/>
                <a:sym typeface="Courier"/>
              </a:defRPr>
            </a:pPr>
            <a:r>
              <a:t>    {"Taxon": "PortugueseBrazil", "Segments": [21, 17, -1, -1, 4, 9]},</a:t>
            </a:r>
          </a:p>
          <a:p>
            <a:pPr algn="l">
              <a:defRPr sz="1800">
                <a:latin typeface="Courier"/>
                <a:ea typeface="Courier"/>
                <a:cs typeface="Courier"/>
                <a:sym typeface="Courier"/>
              </a:defRPr>
            </a:pPr>
            <a:r>
              <a:t>    {"Taxon": "Portuguese",       "Segments": [21, 17, -1, -1, 4, 9]},</a:t>
            </a:r>
          </a:p>
          <a:p>
            <a:pPr algn="l">
              <a:defRPr sz="1800">
                <a:latin typeface="Courier"/>
                <a:ea typeface="Courier"/>
                <a:cs typeface="Courier"/>
                <a:sym typeface="Courier"/>
              </a:defRPr>
            </a:pPr>
            <a:r>
              <a:t>    {"Taxon": "Catalan",          "Segments": [21, 23, -1, -1, 4, 24]},</a:t>
            </a:r>
          </a:p>
          <a:p>
            <a:pPr algn="l">
              <a:defRPr sz="1800">
                <a:latin typeface="Courier"/>
                <a:ea typeface="Courier"/>
                <a:cs typeface="Courier"/>
                <a:sym typeface="Courier"/>
              </a:defRPr>
            </a:pPr>
            <a:r>
              <a:t>    {"Taxon": "Walloon",          "Segments": [21, 5, 2, -1, -1, -1]},</a:t>
            </a:r>
          </a:p>
          <a:p>
            <a:pPr algn="l">
              <a:defRPr sz="1800">
                <a:latin typeface="Courier"/>
                <a:ea typeface="Courier"/>
                <a:cs typeface="Courier"/>
                <a:sym typeface="Courier"/>
              </a:defRPr>
            </a:pPr>
            <a:r>
              <a:t>    {"Taxon": "Friulian",         "Segments": [21, 23, -1, -1, 4, 6]},</a:t>
            </a:r>
          </a:p>
          <a:p>
            <a:pPr algn="l">
              <a:defRPr sz="1800">
                <a:latin typeface="Courier"/>
                <a:ea typeface="Courier"/>
                <a:cs typeface="Courier"/>
                <a:sym typeface="Courier"/>
              </a:defRPr>
            </a:pPr>
            <a:r>
              <a:t>    {"Taxon": "Romanian",         "Segments": [21, 25, 2, -1, 4, 24]}</a:t>
            </a:r>
          </a:p>
          <a:p>
            <a:pPr algn="l">
              <a:defRPr sz="1800">
                <a:latin typeface="Courier"/>
                <a:ea typeface="Courier"/>
                <a:cs typeface="Courier"/>
                <a:sym typeface="Courier"/>
              </a:defRPr>
            </a:pPr>
            <a:r>
              <a:t>  ]},</a:t>
            </a:r>
          </a:p>
          <a:p>
            <a:pPr algn="l">
              <a:defRPr sz="1800">
                <a:latin typeface="Courier"/>
                <a:ea typeface="Courier"/>
                <a:cs typeface="Courier"/>
                <a:sym typeface="Courier"/>
              </a:defRPr>
            </a:pPr>
            <a:r>
              <a:t>  {"Name": "Child-Primary", "Data": [</a:t>
            </a:r>
          </a:p>
          <a:p>
            <a:pPr algn="l">
              <a:defRPr sz="1800">
                <a:latin typeface="Courier"/>
                <a:ea typeface="Courier"/>
                <a:cs typeface="Courier"/>
                <a:sym typeface="Courier"/>
              </a:defRPr>
            </a:pPr>
            <a:r>
              <a:t>    {"Taxon": "Latin",            "Segments": [3, 4, 0, 5, 4, 26, 6, 2]},</a:t>
            </a:r>
          </a:p>
          <a:p>
            <a:pPr algn="l">
              <a:defRPr sz="1800">
                <a:latin typeface="Courier"/>
                <a:ea typeface="Courier"/>
                <a:cs typeface="Courier"/>
                <a:sym typeface="Courier"/>
              </a:defRPr>
            </a:pPr>
            <a:r>
              <a:t>    {"Taxon": "French",           "Segments": [27, -1, 0, 27, -1, -1, -1, -1]},</a:t>
            </a:r>
          </a:p>
          <a:p>
            <a:pPr algn="l">
              <a:defRPr sz="1800">
                <a:latin typeface="Courier"/>
                <a:ea typeface="Courier"/>
                <a:cs typeface="Courier"/>
                <a:sym typeface="Courier"/>
              </a:defRPr>
            </a:pPr>
            <a:r>
              <a:t>    {"Taxon": "Spanish",          "Segments": [3, 4, 0, 5, 4, 26, 6, -1]},</a:t>
            </a:r>
          </a:p>
          <a:p>
            <a:pPr algn="l">
              <a:defRPr sz="1800">
                <a:latin typeface="Courier"/>
                <a:ea typeface="Courier"/>
                <a:cs typeface="Courier"/>
                <a:sym typeface="Courier"/>
              </a:defRPr>
            </a:pPr>
            <a:r>
              <a:t>    {"Taxon": "Italian",          "Segments": [-1, -1, 0, 5, 4, 26, 6, -1]},</a:t>
            </a:r>
          </a:p>
          <a:p>
            <a:pPr algn="l">
              <a:defRPr sz="1800">
                <a:latin typeface="Courier"/>
                <a:ea typeface="Courier"/>
                <a:cs typeface="Courier"/>
                <a:sym typeface="Courier"/>
              </a:defRPr>
            </a:pPr>
            <a:r>
              <a:t>    {"Taxon": "PortugueseBrazil", "Segments": [28, -1, 0, 29, -1, 30, 3, -1]},</a:t>
            </a:r>
          </a:p>
          <a:p>
            <a:pPr algn="l">
              <a:defRPr sz="1800">
                <a:latin typeface="Courier"/>
                <a:ea typeface="Courier"/>
                <a:cs typeface="Courier"/>
                <a:sym typeface="Courier"/>
              </a:defRPr>
            </a:pPr>
            <a:r>
              <a:t>    {"Taxon": "Portuguese",       "Segments": [28, -1, 0, 29, -1, 26, 31, -1]},</a:t>
            </a:r>
          </a:p>
          <a:p>
            <a:pPr algn="l">
              <a:defRPr sz="1800">
                <a:latin typeface="Courier"/>
                <a:ea typeface="Courier"/>
                <a:cs typeface="Courier"/>
                <a:sym typeface="Courier"/>
              </a:defRPr>
            </a:pPr>
            <a:r>
              <a:t>    {"Taxon": "Walloon",          "Segments": [12, -1, 0, 27, -1, -1, -1, -1]}</a:t>
            </a:r>
          </a:p>
          <a:p>
            <a:pPr algn="l">
              <a:defRPr sz="1800">
                <a:latin typeface="Courier"/>
                <a:ea typeface="Courier"/>
                <a:cs typeface="Courier"/>
                <a:sym typeface="Courier"/>
              </a:defRPr>
            </a:pPr>
            <a:r>
              <a:t>  ]},</a:t>
            </a:r>
          </a:p>
        </p:txBody>
      </p:sp>
      <p:pic>
        <p:nvPicPr>
          <p:cNvPr id="369" name="Circle Circle" descr="Circle Circle"/>
          <p:cNvPicPr>
            <a:picLocks noChangeAspect="0"/>
          </p:cNvPicPr>
          <p:nvPr/>
        </p:nvPicPr>
        <p:blipFill>
          <a:blip r:embed="rId2">
            <a:extLst/>
          </a:blip>
          <a:stretch>
            <a:fillRect/>
          </a:stretch>
        </p:blipFill>
        <p:spPr>
          <a:xfrm>
            <a:off x="3690542" y="321733"/>
            <a:ext cx="820518" cy="820518"/>
          </a:xfrm>
          <a:prstGeom prst="rect">
            <a:avLst/>
          </a:prstGeom>
        </p:spPr>
      </p:pic>
      <p:pic>
        <p:nvPicPr>
          <p:cNvPr id="371" name="Circle Circle" descr="Circle Circle"/>
          <p:cNvPicPr>
            <a:picLocks noChangeAspect="0"/>
          </p:cNvPicPr>
          <p:nvPr/>
        </p:nvPicPr>
        <p:blipFill>
          <a:blip r:embed="rId3">
            <a:extLst/>
          </a:blip>
          <a:stretch>
            <a:fillRect/>
          </a:stretch>
        </p:blipFill>
        <p:spPr>
          <a:xfrm>
            <a:off x="1413008" y="3191933"/>
            <a:ext cx="1812971" cy="1812971"/>
          </a:xfrm>
          <a:prstGeom prst="rect">
            <a:avLst/>
          </a:prstGeom>
        </p:spPr>
      </p:pic>
      <p:sp>
        <p:nvSpPr>
          <p:cNvPr id="373" name="340 cognates analyzed. (Of a total of…"/>
          <p:cNvSpPr txBox="1"/>
          <p:nvPr/>
        </p:nvSpPr>
        <p:spPr>
          <a:xfrm>
            <a:off x="14914880" y="9088142"/>
            <a:ext cx="7254241" cy="150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340 cognates analyzed. (Of a total of</a:t>
            </a:r>
          </a:p>
          <a:p>
            <a:pPr algn="l"/>
            <a:r>
              <a:t>367 in the data file, 340 had information</a:t>
            </a:r>
          </a:p>
          <a:p>
            <a:pPr algn="l"/>
            <a:r>
              <a:t>for at least three languages.)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9"/>
                                        </p:tgtEl>
                                        <p:attrNameLst>
                                          <p:attrName>style.visibility</p:attrName>
                                        </p:attrNameLst>
                                      </p:cBhvr>
                                      <p:to>
                                        <p:strVal val="visible"/>
                                      </p:to>
                                    </p:set>
                                    <p:anim calcmode="lin" valueType="num">
                                      <p:cBhvr>
                                        <p:cTn id="7" dur="2500" fill="hold"/>
                                        <p:tgtEl>
                                          <p:spTgt spid="369"/>
                                        </p:tgtEl>
                                        <p:attrNameLst>
                                          <p:attrName>ppt_x</p:attrName>
                                        </p:attrNameLst>
                                      </p:cBhvr>
                                      <p:tavLst>
                                        <p:tav tm="0">
                                          <p:val>
                                            <p:strVal val="0-#ppt_w/2"/>
                                          </p:val>
                                        </p:tav>
                                        <p:tav tm="100000">
                                          <p:val>
                                            <p:strVal val="#ppt_x"/>
                                          </p:val>
                                        </p:tav>
                                      </p:tavLst>
                                    </p:anim>
                                    <p:anim calcmode="lin" valueType="num">
                                      <p:cBhvr>
                                        <p:cTn id="8" dur="2500" fill="hold"/>
                                        <p:tgtEl>
                                          <p:spTgt spid="3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371"/>
                                        </p:tgtEl>
                                        <p:attrNameLst>
                                          <p:attrName>style.visibility</p:attrName>
                                        </p:attrNameLst>
                                      </p:cBhvr>
                                      <p:to>
                                        <p:strVal val="visible"/>
                                      </p:to>
                                    </p:set>
                                    <p:anim calcmode="lin" valueType="num">
                                      <p:cBhvr>
                                        <p:cTn id="13" dur="2500" fill="hold"/>
                                        <p:tgtEl>
                                          <p:spTgt spid="371"/>
                                        </p:tgtEl>
                                        <p:attrNameLst>
                                          <p:attrName>ppt_x</p:attrName>
                                        </p:attrNameLst>
                                      </p:cBhvr>
                                      <p:tavLst>
                                        <p:tav tm="0">
                                          <p:val>
                                            <p:strVal val="0-#ppt_w/2"/>
                                          </p:val>
                                        </p:tav>
                                        <p:tav tm="100000">
                                          <p:val>
                                            <p:strVal val="#ppt_x"/>
                                          </p:val>
                                        </p:tav>
                                      </p:tavLst>
                                    </p:anim>
                                    <p:anim calcmode="lin" valueType="num">
                                      <p:cBhvr>
                                        <p:cTn id="14" dur="2500" fill="hold"/>
                                        <p:tgtEl>
                                          <p:spTgt spid="3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73"/>
                                        </p:tgtEl>
                                        <p:attrNameLst>
                                          <p:attrName>style.visibility</p:attrName>
                                        </p:attrNameLst>
                                      </p:cBhvr>
                                      <p:to>
                                        <p:strVal val="visible"/>
                                      </p:to>
                                    </p:set>
                                    <p:anim calcmode="lin" valueType="num">
                                      <p:cBhvr>
                                        <p:cTn id="19" dur="1000" fill="hold"/>
                                        <p:tgtEl>
                                          <p:spTgt spid="373"/>
                                        </p:tgtEl>
                                        <p:attrNameLst>
                                          <p:attrName>ppt_x</p:attrName>
                                        </p:attrNameLst>
                                      </p:cBhvr>
                                      <p:tavLst>
                                        <p:tav tm="0">
                                          <p:val>
                                            <p:strVal val="1+#ppt_w/2"/>
                                          </p:val>
                                        </p:tav>
                                        <p:tav tm="100000">
                                          <p:val>
                                            <p:strVal val="#ppt_x"/>
                                          </p:val>
                                        </p:tav>
                                      </p:tavLst>
                                    </p:anim>
                                    <p:anim calcmode="lin" valueType="num">
                                      <p:cBhvr>
                                        <p:cTn id="20" dur="1000" fill="hold"/>
                                        <p:tgtEl>
                                          <p:spTgt spid="3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3" grpId="3"/>
      <p:bldP build="whole" bldLvl="1" animBg="1" rev="0" advAuto="0" spid="369" grpId="1"/>
      <p:bldP build="whole" bldLvl="1" animBg="1" rev="0" advAuto="0" spid="371"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Untitled.pdf" descr="Untitled.pdf"/>
          <p:cNvPicPr>
            <a:picLocks noChangeAspect="1"/>
          </p:cNvPicPr>
          <p:nvPr/>
        </p:nvPicPr>
        <p:blipFill>
          <a:blip r:embed="rId2">
            <a:extLst/>
          </a:blip>
          <a:stretch>
            <a:fillRect/>
          </a:stretch>
        </p:blipFill>
        <p:spPr>
          <a:xfrm>
            <a:off x="7562387" y="621958"/>
            <a:ext cx="10373175" cy="1342411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Untitled.pdf" descr="Untitled.pdf"/>
          <p:cNvPicPr>
            <a:picLocks noChangeAspect="1"/>
          </p:cNvPicPr>
          <p:nvPr/>
        </p:nvPicPr>
        <p:blipFill>
          <a:blip r:embed="rId2">
            <a:extLst/>
          </a:blip>
          <a:stretch>
            <a:fillRect/>
          </a:stretch>
        </p:blipFill>
        <p:spPr>
          <a:xfrm>
            <a:off x="873720" y="621958"/>
            <a:ext cx="10373176" cy="13424110"/>
          </a:xfrm>
          <a:prstGeom prst="rect">
            <a:avLst/>
          </a:prstGeom>
          <a:ln w="12700">
            <a:miter lim="400000"/>
          </a:ln>
        </p:spPr>
      </p:pic>
      <p:pic>
        <p:nvPicPr>
          <p:cNvPr id="378" name="Image" descr="Image"/>
          <p:cNvPicPr>
            <a:picLocks noChangeAspect="1"/>
          </p:cNvPicPr>
          <p:nvPr/>
        </p:nvPicPr>
        <p:blipFill>
          <a:blip r:embed="rId3">
            <a:extLst/>
          </a:blip>
          <a:stretch>
            <a:fillRect/>
          </a:stretch>
        </p:blipFill>
        <p:spPr>
          <a:xfrm>
            <a:off x="8846528" y="1395528"/>
            <a:ext cx="15121030" cy="10924944"/>
          </a:xfrm>
          <a:prstGeom prst="rect">
            <a:avLst/>
          </a:prstGeom>
          <a:ln w="12700">
            <a:miter lim="400000"/>
          </a:ln>
        </p:spPr>
      </p:pic>
      <p:sp>
        <p:nvSpPr>
          <p:cNvPr id="379" name="Circle"/>
          <p:cNvSpPr/>
          <p:nvPr/>
        </p:nvSpPr>
        <p:spPr>
          <a:xfrm>
            <a:off x="10151533" y="7952079"/>
            <a:ext cx="3314237" cy="3314238"/>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0" name="Circle"/>
          <p:cNvSpPr/>
          <p:nvPr/>
        </p:nvSpPr>
        <p:spPr>
          <a:xfrm>
            <a:off x="9093200" y="8265346"/>
            <a:ext cx="1934567" cy="1934568"/>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1" name="Circle"/>
          <p:cNvSpPr/>
          <p:nvPr/>
        </p:nvSpPr>
        <p:spPr>
          <a:xfrm>
            <a:off x="12200466" y="4184413"/>
            <a:ext cx="3314238" cy="3314238"/>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2" name="Circle"/>
          <p:cNvSpPr/>
          <p:nvPr/>
        </p:nvSpPr>
        <p:spPr>
          <a:xfrm>
            <a:off x="12683066" y="8392346"/>
            <a:ext cx="1934568" cy="1934568"/>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3" name="Circle"/>
          <p:cNvSpPr/>
          <p:nvPr/>
        </p:nvSpPr>
        <p:spPr>
          <a:xfrm>
            <a:off x="20455466" y="4492933"/>
            <a:ext cx="2697196" cy="2697197"/>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4" name="Circle"/>
          <p:cNvSpPr/>
          <p:nvPr/>
        </p:nvSpPr>
        <p:spPr>
          <a:xfrm>
            <a:off x="17263532" y="5810013"/>
            <a:ext cx="1156726" cy="1156726"/>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5" name="Circle"/>
          <p:cNvSpPr/>
          <p:nvPr/>
        </p:nvSpPr>
        <p:spPr>
          <a:xfrm>
            <a:off x="14435666" y="4150546"/>
            <a:ext cx="1156726" cy="1156726"/>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6" name="Circle"/>
          <p:cNvSpPr/>
          <p:nvPr/>
        </p:nvSpPr>
        <p:spPr>
          <a:xfrm>
            <a:off x="16066506" y="6665146"/>
            <a:ext cx="3314237" cy="3314238"/>
          </a:xfrm>
          <a:prstGeom prst="ellipse">
            <a:avLst/>
          </a:prstGeom>
          <a:ln w="254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A little on partitioning the 90 states"/>
          <p:cNvSpPr txBox="1"/>
          <p:nvPr>
            <p:ph type="title"/>
          </p:nvPr>
        </p:nvSpPr>
        <p:spPr>
          <a:prstGeom prst="rect">
            <a:avLst/>
          </a:prstGeom>
        </p:spPr>
        <p:txBody>
          <a:bodyPr/>
          <a:lstStyle>
            <a:lvl1pPr defTabSz="751205">
              <a:defRPr sz="10192"/>
            </a:lvl1pPr>
          </a:lstStyle>
          <a:p>
            <a:pPr/>
            <a:r>
              <a:t>A little on partitioning the 90 states</a:t>
            </a:r>
          </a:p>
        </p:txBody>
      </p:sp>
      <p:sp>
        <p:nvSpPr>
          <p:cNvPr id="389" name="At the highest level, we partition word segment states by vowels and consonants.…"/>
          <p:cNvSpPr txBox="1"/>
          <p:nvPr>
            <p:ph type="body" idx="1"/>
          </p:nvPr>
        </p:nvSpPr>
        <p:spPr>
          <a:prstGeom prst="rect">
            <a:avLst/>
          </a:prstGeom>
        </p:spPr>
        <p:txBody>
          <a:bodyPr/>
          <a:lstStyle/>
          <a:p>
            <a:pPr/>
            <a:r>
              <a:t>At the highest level, we partition word segment states by vowels and consonants.</a:t>
            </a:r>
          </a:p>
          <a:p>
            <a:pPr/>
            <a:r>
              <a:t>The subsets “nasal consonants,” non-syllabic consonants,” and “consonants” together form the consonants grouping.</a:t>
            </a:r>
          </a:p>
          <a:p>
            <a:pPr/>
            <a:r>
              <a:t>The remaining subsets constitute vowels.</a:t>
            </a:r>
          </a:p>
          <a:p>
            <a:pPr/>
            <a:r>
              <a:t>At a more fine-scale level, subsets are based on phonetic similarities/dissimilarities. For example, nasalized v. non-nasalized or short v. long versions of the same vowel/consonant.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 name="Image" descr="Image"/>
          <p:cNvPicPr>
            <a:picLocks noChangeAspect="1"/>
          </p:cNvPicPr>
          <p:nvPr/>
        </p:nvPicPr>
        <p:blipFill>
          <a:blip r:embed="rId2">
            <a:extLst/>
          </a:blip>
          <a:stretch>
            <a:fillRect/>
          </a:stretch>
        </p:blipFill>
        <p:spPr>
          <a:xfrm>
            <a:off x="6091555" y="197044"/>
            <a:ext cx="12200890" cy="13321912"/>
          </a:xfrm>
          <a:prstGeom prst="rect">
            <a:avLst/>
          </a:prstGeom>
          <a:ln w="12700">
            <a:miter lim="400000"/>
          </a:ln>
        </p:spPr>
      </p:pic>
      <p:sp>
        <p:nvSpPr>
          <p:cNvPr id="392" name="Consonant"/>
          <p:cNvSpPr txBox="1"/>
          <p:nvPr/>
        </p:nvSpPr>
        <p:spPr>
          <a:xfrm>
            <a:off x="13292666" y="143109"/>
            <a:ext cx="209740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Consonant</a:t>
            </a:r>
          </a:p>
        </p:txBody>
      </p:sp>
      <p:sp>
        <p:nvSpPr>
          <p:cNvPr id="393" name="e"/>
          <p:cNvSpPr txBox="1"/>
          <p:nvPr/>
        </p:nvSpPr>
        <p:spPr>
          <a:xfrm>
            <a:off x="15621000" y="1286109"/>
            <a:ext cx="33299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a:t>
            </a:r>
          </a:p>
        </p:txBody>
      </p:sp>
      <p:sp>
        <p:nvSpPr>
          <p:cNvPr id="394" name="Nasal Consonant"/>
          <p:cNvSpPr txBox="1"/>
          <p:nvPr/>
        </p:nvSpPr>
        <p:spPr>
          <a:xfrm>
            <a:off x="17415932" y="3453575"/>
            <a:ext cx="3225928"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Nasal Consonant</a:t>
            </a:r>
          </a:p>
        </p:txBody>
      </p:sp>
      <p:sp>
        <p:nvSpPr>
          <p:cNvPr id="395" name="i"/>
          <p:cNvSpPr txBox="1"/>
          <p:nvPr/>
        </p:nvSpPr>
        <p:spPr>
          <a:xfrm>
            <a:off x="18415000" y="6738642"/>
            <a:ext cx="212598"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a:t>
            </a:r>
          </a:p>
        </p:txBody>
      </p:sp>
      <p:sp>
        <p:nvSpPr>
          <p:cNvPr id="396" name="a"/>
          <p:cNvSpPr txBox="1"/>
          <p:nvPr/>
        </p:nvSpPr>
        <p:spPr>
          <a:xfrm>
            <a:off x="17415932" y="10260775"/>
            <a:ext cx="33299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a:t>
            </a:r>
          </a:p>
        </p:txBody>
      </p:sp>
      <p:sp>
        <p:nvSpPr>
          <p:cNvPr id="397" name="Vowel"/>
          <p:cNvSpPr txBox="1"/>
          <p:nvPr/>
        </p:nvSpPr>
        <p:spPr>
          <a:xfrm>
            <a:off x="15621000" y="12157308"/>
            <a:ext cx="119329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Vowel</a:t>
            </a:r>
          </a:p>
        </p:txBody>
      </p:sp>
      <p:sp>
        <p:nvSpPr>
          <p:cNvPr id="398" name="Non Syllabic Sonorant"/>
          <p:cNvSpPr txBox="1"/>
          <p:nvPr/>
        </p:nvSpPr>
        <p:spPr>
          <a:xfrm>
            <a:off x="13022896" y="13003975"/>
            <a:ext cx="414299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Non Syllabic Sonorant</a:t>
            </a:r>
          </a:p>
        </p:txBody>
      </p:sp>
      <p:sp>
        <p:nvSpPr>
          <p:cNvPr id="399" name="ø"/>
          <p:cNvSpPr txBox="1"/>
          <p:nvPr/>
        </p:nvSpPr>
        <p:spPr>
          <a:xfrm>
            <a:off x="8803046" y="1286109"/>
            <a:ext cx="34709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ø</a:t>
            </a:r>
          </a:p>
        </p:txBody>
      </p:sp>
      <p:sp>
        <p:nvSpPr>
          <p:cNvPr id="400" name="Nasal Vowel"/>
          <p:cNvSpPr txBox="1"/>
          <p:nvPr/>
        </p:nvSpPr>
        <p:spPr>
          <a:xfrm>
            <a:off x="4855590" y="3453575"/>
            <a:ext cx="232181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Nasal Vowel</a:t>
            </a:r>
          </a:p>
        </p:txBody>
      </p:sp>
      <p:sp>
        <p:nvSpPr>
          <p:cNvPr id="401" name="o"/>
          <p:cNvSpPr txBox="1"/>
          <p:nvPr/>
        </p:nvSpPr>
        <p:spPr>
          <a:xfrm>
            <a:off x="5621909" y="6865642"/>
            <a:ext cx="34709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o</a:t>
            </a:r>
          </a:p>
        </p:txBody>
      </p:sp>
      <p:sp>
        <p:nvSpPr>
          <p:cNvPr id="402" name="u"/>
          <p:cNvSpPr txBox="1"/>
          <p:nvPr/>
        </p:nvSpPr>
        <p:spPr>
          <a:xfrm>
            <a:off x="6430771" y="10260775"/>
            <a:ext cx="340234"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u</a:t>
            </a:r>
          </a:p>
        </p:txBody>
      </p:sp>
      <p:sp>
        <p:nvSpPr>
          <p:cNvPr id="403" name="ɛ"/>
          <p:cNvSpPr txBox="1"/>
          <p:nvPr/>
        </p:nvSpPr>
        <p:spPr>
          <a:xfrm>
            <a:off x="8665632" y="12157308"/>
            <a:ext cx="30670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stStyle>
          <a:p>
            <a:pPr/>
            <a:r>
              <a:t>ɛ</a:t>
            </a:r>
          </a:p>
        </p:txBody>
      </p:sp>
      <p:pic>
        <p:nvPicPr>
          <p:cNvPr id="404" name="Image" descr="Image"/>
          <p:cNvPicPr>
            <a:picLocks noChangeAspect="1"/>
          </p:cNvPicPr>
          <p:nvPr/>
        </p:nvPicPr>
        <p:blipFill>
          <a:blip r:embed="rId3">
            <a:extLst/>
          </a:blip>
          <a:stretch>
            <a:fillRect/>
          </a:stretch>
        </p:blipFill>
        <p:spPr>
          <a:xfrm>
            <a:off x="10794851" y="6215922"/>
            <a:ext cx="2794299" cy="22354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4"/>
                                        </p:tgtEl>
                                        <p:attrNameLst>
                                          <p:attrName>style.visibility</p:attrName>
                                        </p:attrNameLst>
                                      </p:cBhvr>
                                      <p:to>
                                        <p:strVal val="visible"/>
                                      </p:to>
                                    </p:set>
                                    <p:anim calcmode="lin" valueType="num">
                                      <p:cBhvr>
                                        <p:cTn id="7" dur="2500" fill="hold"/>
                                        <p:tgtEl>
                                          <p:spTgt spid="404"/>
                                        </p:tgtEl>
                                        <p:attrNameLst>
                                          <p:attrName>ppt_w</p:attrName>
                                        </p:attrNameLst>
                                      </p:cBhvr>
                                      <p:tavLst>
                                        <p:tav tm="0">
                                          <p:val>
                                            <p:fltVal val="0"/>
                                          </p:val>
                                        </p:tav>
                                        <p:tav tm="100000">
                                          <p:val>
                                            <p:strVal val="#ppt_w"/>
                                          </p:val>
                                        </p:tav>
                                      </p:tavLst>
                                    </p:anim>
                                    <p:anim calcmode="lin" valueType="num">
                                      <p:cBhvr>
                                        <p:cTn id="8" dur="2500" fill="hold"/>
                                        <p:tgtEl>
                                          <p:spTgt spid="4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4"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9" name="Group"/>
          <p:cNvGrpSpPr/>
          <p:nvPr/>
        </p:nvGrpSpPr>
        <p:grpSpPr>
          <a:xfrm>
            <a:off x="2103076" y="584729"/>
            <a:ext cx="17324871" cy="12546542"/>
            <a:chOff x="0" y="0"/>
            <a:chExt cx="17324869" cy="12546541"/>
          </a:xfrm>
        </p:grpSpPr>
        <p:pic>
          <p:nvPicPr>
            <p:cNvPr id="406" name="Image" descr="Image"/>
            <p:cNvPicPr>
              <a:picLocks noChangeAspect="1"/>
            </p:cNvPicPr>
            <p:nvPr/>
          </p:nvPicPr>
          <p:blipFill>
            <a:blip r:embed="rId2">
              <a:extLst/>
            </a:blip>
            <a:stretch>
              <a:fillRect/>
            </a:stretch>
          </p:blipFill>
          <p:spPr>
            <a:xfrm>
              <a:off x="4778327" y="0"/>
              <a:ext cx="12546543" cy="12546542"/>
            </a:xfrm>
            <a:prstGeom prst="rect">
              <a:avLst/>
            </a:prstGeom>
            <a:ln w="12700" cap="flat">
              <a:noFill/>
              <a:miter lim="400000"/>
            </a:ln>
            <a:effectLst/>
          </p:spPr>
        </p:pic>
        <p:sp>
          <p:nvSpPr>
            <p:cNvPr id="407" name="Consonant"/>
            <p:cNvSpPr txBox="1"/>
            <p:nvPr/>
          </p:nvSpPr>
          <p:spPr>
            <a:xfrm>
              <a:off x="2225833" y="588140"/>
              <a:ext cx="2282217"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Consonant</a:t>
              </a:r>
            </a:p>
          </p:txBody>
        </p:sp>
        <p:sp>
          <p:nvSpPr>
            <p:cNvPr id="408" name="e"/>
            <p:cNvSpPr txBox="1"/>
            <p:nvPr/>
          </p:nvSpPr>
          <p:spPr>
            <a:xfrm>
              <a:off x="4145713" y="1600699"/>
              <a:ext cx="36233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e</a:t>
              </a:r>
            </a:p>
          </p:txBody>
        </p:sp>
        <p:sp>
          <p:nvSpPr>
            <p:cNvPr id="409" name="Nasal Consonant"/>
            <p:cNvSpPr txBox="1"/>
            <p:nvPr/>
          </p:nvSpPr>
          <p:spPr>
            <a:xfrm>
              <a:off x="997873" y="2613258"/>
              <a:ext cx="35101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Nasal Consonant</a:t>
              </a:r>
            </a:p>
          </p:txBody>
        </p:sp>
        <p:sp>
          <p:nvSpPr>
            <p:cNvPr id="410" name="i"/>
            <p:cNvSpPr txBox="1"/>
            <p:nvPr/>
          </p:nvSpPr>
          <p:spPr>
            <a:xfrm>
              <a:off x="4276718" y="3625818"/>
              <a:ext cx="231332"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i</a:t>
              </a:r>
            </a:p>
          </p:txBody>
        </p:sp>
        <p:sp>
          <p:nvSpPr>
            <p:cNvPr id="411" name="a"/>
            <p:cNvSpPr txBox="1"/>
            <p:nvPr/>
          </p:nvSpPr>
          <p:spPr>
            <a:xfrm>
              <a:off x="4145713" y="4638377"/>
              <a:ext cx="362336"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a</a:t>
              </a:r>
            </a:p>
          </p:txBody>
        </p:sp>
        <p:sp>
          <p:nvSpPr>
            <p:cNvPr id="412" name="Vowel"/>
            <p:cNvSpPr txBox="1"/>
            <p:nvPr/>
          </p:nvSpPr>
          <p:spPr>
            <a:xfrm>
              <a:off x="3209611" y="5650937"/>
              <a:ext cx="1298439"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Vowel</a:t>
              </a:r>
            </a:p>
          </p:txBody>
        </p:sp>
        <p:sp>
          <p:nvSpPr>
            <p:cNvPr id="413" name="Non Syllabic Sonorant"/>
            <p:cNvSpPr txBox="1"/>
            <p:nvPr/>
          </p:nvSpPr>
          <p:spPr>
            <a:xfrm>
              <a:off x="0" y="6663496"/>
              <a:ext cx="4508049"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Non Syllabic Sonorant</a:t>
              </a:r>
            </a:p>
          </p:txBody>
        </p:sp>
        <p:sp>
          <p:nvSpPr>
            <p:cNvPr id="414" name="ɛ"/>
            <p:cNvSpPr txBox="1"/>
            <p:nvPr/>
          </p:nvSpPr>
          <p:spPr>
            <a:xfrm>
              <a:off x="4174319" y="7676055"/>
              <a:ext cx="333731"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ɛ</a:t>
              </a:r>
            </a:p>
          </p:txBody>
        </p:sp>
        <p:sp>
          <p:nvSpPr>
            <p:cNvPr id="415" name="ø"/>
            <p:cNvSpPr txBox="1"/>
            <p:nvPr/>
          </p:nvSpPr>
          <p:spPr>
            <a:xfrm>
              <a:off x="4130374" y="11726293"/>
              <a:ext cx="3776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ø</a:t>
              </a:r>
            </a:p>
          </p:txBody>
        </p:sp>
        <p:sp>
          <p:nvSpPr>
            <p:cNvPr id="416" name="Nasal Vowel"/>
            <p:cNvSpPr txBox="1"/>
            <p:nvPr/>
          </p:nvSpPr>
          <p:spPr>
            <a:xfrm>
              <a:off x="1981651" y="10713733"/>
              <a:ext cx="2526399"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Nasal Vowel</a:t>
              </a:r>
            </a:p>
          </p:txBody>
        </p:sp>
        <p:sp>
          <p:nvSpPr>
            <p:cNvPr id="417" name="o"/>
            <p:cNvSpPr txBox="1"/>
            <p:nvPr/>
          </p:nvSpPr>
          <p:spPr>
            <a:xfrm>
              <a:off x="4130374" y="9701173"/>
              <a:ext cx="3776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o</a:t>
              </a:r>
            </a:p>
          </p:txBody>
        </p:sp>
        <p:sp>
          <p:nvSpPr>
            <p:cNvPr id="418" name="u"/>
            <p:cNvSpPr txBox="1"/>
            <p:nvPr/>
          </p:nvSpPr>
          <p:spPr>
            <a:xfrm>
              <a:off x="4137836" y="8688615"/>
              <a:ext cx="370214"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u</a:t>
              </a:r>
            </a:p>
          </p:txBody>
        </p: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4" name="Group"/>
          <p:cNvGrpSpPr/>
          <p:nvPr/>
        </p:nvGrpSpPr>
        <p:grpSpPr>
          <a:xfrm>
            <a:off x="2103076" y="584729"/>
            <a:ext cx="17324871" cy="12546542"/>
            <a:chOff x="0" y="0"/>
            <a:chExt cx="17324869" cy="12546541"/>
          </a:xfrm>
        </p:grpSpPr>
        <p:pic>
          <p:nvPicPr>
            <p:cNvPr id="421" name="Image" descr="Image"/>
            <p:cNvPicPr>
              <a:picLocks noChangeAspect="1"/>
            </p:cNvPicPr>
            <p:nvPr/>
          </p:nvPicPr>
          <p:blipFill>
            <a:blip r:embed="rId2">
              <a:extLst/>
            </a:blip>
            <a:stretch>
              <a:fillRect/>
            </a:stretch>
          </p:blipFill>
          <p:spPr>
            <a:xfrm>
              <a:off x="4778327" y="0"/>
              <a:ext cx="12546543" cy="12546542"/>
            </a:xfrm>
            <a:prstGeom prst="rect">
              <a:avLst/>
            </a:prstGeom>
            <a:ln w="12700" cap="flat">
              <a:noFill/>
              <a:miter lim="400000"/>
            </a:ln>
            <a:effectLst/>
          </p:spPr>
        </p:pic>
        <p:sp>
          <p:nvSpPr>
            <p:cNvPr id="422" name="Consonant"/>
            <p:cNvSpPr txBox="1"/>
            <p:nvPr/>
          </p:nvSpPr>
          <p:spPr>
            <a:xfrm>
              <a:off x="2225833" y="588140"/>
              <a:ext cx="2282217"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Consonant</a:t>
              </a:r>
            </a:p>
          </p:txBody>
        </p:sp>
        <p:sp>
          <p:nvSpPr>
            <p:cNvPr id="423" name="e"/>
            <p:cNvSpPr txBox="1"/>
            <p:nvPr/>
          </p:nvSpPr>
          <p:spPr>
            <a:xfrm>
              <a:off x="4145713" y="1600699"/>
              <a:ext cx="36233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e</a:t>
              </a:r>
            </a:p>
          </p:txBody>
        </p:sp>
        <p:sp>
          <p:nvSpPr>
            <p:cNvPr id="424" name="Nasal Consonant"/>
            <p:cNvSpPr txBox="1"/>
            <p:nvPr/>
          </p:nvSpPr>
          <p:spPr>
            <a:xfrm>
              <a:off x="997873" y="2613258"/>
              <a:ext cx="35101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Nasal Consonant</a:t>
              </a:r>
            </a:p>
          </p:txBody>
        </p:sp>
        <p:sp>
          <p:nvSpPr>
            <p:cNvPr id="425" name="i"/>
            <p:cNvSpPr txBox="1"/>
            <p:nvPr/>
          </p:nvSpPr>
          <p:spPr>
            <a:xfrm>
              <a:off x="4276718" y="3625818"/>
              <a:ext cx="231332"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i</a:t>
              </a:r>
            </a:p>
          </p:txBody>
        </p:sp>
        <p:sp>
          <p:nvSpPr>
            <p:cNvPr id="426" name="a"/>
            <p:cNvSpPr txBox="1"/>
            <p:nvPr/>
          </p:nvSpPr>
          <p:spPr>
            <a:xfrm>
              <a:off x="4145713" y="4638377"/>
              <a:ext cx="362336"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a</a:t>
              </a:r>
            </a:p>
          </p:txBody>
        </p:sp>
        <p:sp>
          <p:nvSpPr>
            <p:cNvPr id="427" name="Vowel"/>
            <p:cNvSpPr txBox="1"/>
            <p:nvPr/>
          </p:nvSpPr>
          <p:spPr>
            <a:xfrm>
              <a:off x="3209611" y="5650937"/>
              <a:ext cx="1298439"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Vowel</a:t>
              </a:r>
            </a:p>
          </p:txBody>
        </p:sp>
        <p:sp>
          <p:nvSpPr>
            <p:cNvPr id="428" name="Non Syllabic Sonorant"/>
            <p:cNvSpPr txBox="1"/>
            <p:nvPr/>
          </p:nvSpPr>
          <p:spPr>
            <a:xfrm>
              <a:off x="0" y="6663496"/>
              <a:ext cx="4508049"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Non Syllabic Sonorant</a:t>
              </a:r>
            </a:p>
          </p:txBody>
        </p:sp>
        <p:sp>
          <p:nvSpPr>
            <p:cNvPr id="429" name="ɛ"/>
            <p:cNvSpPr txBox="1"/>
            <p:nvPr/>
          </p:nvSpPr>
          <p:spPr>
            <a:xfrm>
              <a:off x="4174319" y="7676055"/>
              <a:ext cx="333731"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ɛ</a:t>
              </a:r>
            </a:p>
          </p:txBody>
        </p:sp>
        <p:sp>
          <p:nvSpPr>
            <p:cNvPr id="430" name="ø"/>
            <p:cNvSpPr txBox="1"/>
            <p:nvPr/>
          </p:nvSpPr>
          <p:spPr>
            <a:xfrm>
              <a:off x="4130374" y="11726293"/>
              <a:ext cx="3776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ø</a:t>
              </a:r>
            </a:p>
          </p:txBody>
        </p:sp>
        <p:sp>
          <p:nvSpPr>
            <p:cNvPr id="431" name="Nasal Vowel"/>
            <p:cNvSpPr txBox="1"/>
            <p:nvPr/>
          </p:nvSpPr>
          <p:spPr>
            <a:xfrm>
              <a:off x="1981651" y="10713733"/>
              <a:ext cx="2526399"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Nasal Vowel</a:t>
              </a:r>
            </a:p>
          </p:txBody>
        </p:sp>
        <p:sp>
          <p:nvSpPr>
            <p:cNvPr id="432" name="o"/>
            <p:cNvSpPr txBox="1"/>
            <p:nvPr/>
          </p:nvSpPr>
          <p:spPr>
            <a:xfrm>
              <a:off x="4130374" y="9701173"/>
              <a:ext cx="377676" cy="609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o</a:t>
              </a:r>
            </a:p>
          </p:txBody>
        </p:sp>
        <p:sp>
          <p:nvSpPr>
            <p:cNvPr id="433" name="u"/>
            <p:cNvSpPr txBox="1"/>
            <p:nvPr/>
          </p:nvSpPr>
          <p:spPr>
            <a:xfrm>
              <a:off x="4137836" y="8688615"/>
              <a:ext cx="370214" cy="6098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lstStyle>
            <a:p>
              <a:pPr/>
              <a:r>
                <a:t>u</a:t>
              </a:r>
            </a:p>
          </p:txBody>
        </p:sp>
      </p:grpSp>
      <p:sp>
        <p:nvSpPr>
          <p:cNvPr id="435" name="Similar sound! Both substitutions are…"/>
          <p:cNvSpPr txBox="1"/>
          <p:nvPr/>
        </p:nvSpPr>
        <p:spPr>
          <a:xfrm>
            <a:off x="7872073" y="10832275"/>
            <a:ext cx="6922009" cy="150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Similar sound! Both substitutions are </a:t>
            </a:r>
          </a:p>
          <a:p>
            <a:pPr algn="l"/>
            <a:r>
              <a:t>“lowering processes,” with the jaw </a:t>
            </a:r>
          </a:p>
          <a:p>
            <a:pPr algn="l"/>
            <a:r>
              <a:t>lowered when pronounced.</a:t>
            </a:r>
          </a:p>
        </p:txBody>
      </p:sp>
      <p:pic>
        <p:nvPicPr>
          <p:cNvPr id="436" name="Line Line" descr="Line Line"/>
          <p:cNvPicPr>
            <a:picLocks noChangeAspect="0"/>
          </p:cNvPicPr>
          <p:nvPr/>
        </p:nvPicPr>
        <p:blipFill>
          <a:blip r:embed="rId3">
            <a:extLst/>
          </a:blip>
          <a:stretch>
            <a:fillRect/>
          </a:stretch>
        </p:blipFill>
        <p:spPr>
          <a:xfrm rot="17109100">
            <a:off x="9644000" y="6620965"/>
            <a:ext cx="8057825" cy="476901"/>
          </a:xfrm>
          <a:prstGeom prst="rect">
            <a:avLst/>
          </a:prstGeom>
        </p:spPr>
      </p:pic>
      <p:pic>
        <p:nvPicPr>
          <p:cNvPr id="438" name="Line Line" descr="Line Line"/>
          <p:cNvPicPr>
            <a:picLocks noChangeAspect="0"/>
          </p:cNvPicPr>
          <p:nvPr/>
        </p:nvPicPr>
        <p:blipFill>
          <a:blip r:embed="rId4">
            <a:extLst/>
          </a:blip>
          <a:stretch>
            <a:fillRect/>
          </a:stretch>
        </p:blipFill>
        <p:spPr>
          <a:xfrm rot="19683005">
            <a:off x="14583078" y="10162723"/>
            <a:ext cx="2124772" cy="476901"/>
          </a:xfrm>
          <a:prstGeom prst="rect">
            <a:avLst/>
          </a:prstGeom>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Image" descr="Image"/>
          <p:cNvPicPr>
            <a:picLocks noChangeAspect="1"/>
          </p:cNvPicPr>
          <p:nvPr/>
        </p:nvPicPr>
        <p:blipFill>
          <a:blip r:embed="rId2">
            <a:extLst/>
          </a:blip>
          <a:stretch>
            <a:fillRect/>
          </a:stretch>
        </p:blipFill>
        <p:spPr>
          <a:xfrm>
            <a:off x="1342722" y="3666066"/>
            <a:ext cx="4742554" cy="5715001"/>
          </a:xfrm>
          <a:prstGeom prst="rect">
            <a:avLst/>
          </a:prstGeom>
          <a:ln w="12700">
            <a:miter lim="400000"/>
          </a:ln>
        </p:spPr>
      </p:pic>
      <p:pic>
        <p:nvPicPr>
          <p:cNvPr id="442" name="Image" descr="Image"/>
          <p:cNvPicPr>
            <a:picLocks noChangeAspect="1"/>
          </p:cNvPicPr>
          <p:nvPr/>
        </p:nvPicPr>
        <p:blipFill>
          <a:blip r:embed="rId3">
            <a:extLst/>
          </a:blip>
          <a:stretch>
            <a:fillRect/>
          </a:stretch>
        </p:blipFill>
        <p:spPr>
          <a:xfrm>
            <a:off x="6164456" y="3666066"/>
            <a:ext cx="3822468" cy="5715001"/>
          </a:xfrm>
          <a:prstGeom prst="rect">
            <a:avLst/>
          </a:prstGeom>
          <a:ln w="12700">
            <a:miter lim="400000"/>
          </a:ln>
        </p:spPr>
      </p:pic>
      <p:pic>
        <p:nvPicPr>
          <p:cNvPr id="443" name="Image" descr="Image"/>
          <p:cNvPicPr>
            <a:picLocks noChangeAspect="1"/>
          </p:cNvPicPr>
          <p:nvPr/>
        </p:nvPicPr>
        <p:blipFill>
          <a:blip r:embed="rId4">
            <a:extLst/>
          </a:blip>
          <a:stretch>
            <a:fillRect/>
          </a:stretch>
        </p:blipFill>
        <p:spPr>
          <a:xfrm>
            <a:off x="10066104" y="3666066"/>
            <a:ext cx="3201598" cy="5715001"/>
          </a:xfrm>
          <a:prstGeom prst="rect">
            <a:avLst/>
          </a:prstGeom>
          <a:ln w="12700">
            <a:miter lim="400000"/>
          </a:ln>
        </p:spPr>
      </p:pic>
      <p:pic>
        <p:nvPicPr>
          <p:cNvPr id="444" name="Image" descr="Image"/>
          <p:cNvPicPr>
            <a:picLocks noChangeAspect="1"/>
          </p:cNvPicPr>
          <p:nvPr/>
        </p:nvPicPr>
        <p:blipFill>
          <a:blip r:embed="rId5">
            <a:extLst/>
          </a:blip>
          <a:stretch>
            <a:fillRect/>
          </a:stretch>
        </p:blipFill>
        <p:spPr>
          <a:xfrm>
            <a:off x="13346882" y="3666066"/>
            <a:ext cx="3822469" cy="5715001"/>
          </a:xfrm>
          <a:prstGeom prst="rect">
            <a:avLst/>
          </a:prstGeom>
          <a:ln w="12700">
            <a:miter lim="400000"/>
          </a:ln>
        </p:spPr>
      </p:pic>
      <p:pic>
        <p:nvPicPr>
          <p:cNvPr id="445" name="Image" descr="Image"/>
          <p:cNvPicPr>
            <a:picLocks noChangeAspect="1"/>
          </p:cNvPicPr>
          <p:nvPr/>
        </p:nvPicPr>
        <p:blipFill>
          <a:blip r:embed="rId6">
            <a:extLst/>
          </a:blip>
          <a:stretch>
            <a:fillRect/>
          </a:stretch>
        </p:blipFill>
        <p:spPr>
          <a:xfrm>
            <a:off x="17248531" y="3666066"/>
            <a:ext cx="3822469" cy="5715001"/>
          </a:xfrm>
          <a:prstGeom prst="rect">
            <a:avLst/>
          </a:prstGeom>
          <a:ln w="12700">
            <a:miter lim="400000"/>
          </a:ln>
        </p:spPr>
      </p:pic>
      <p:sp>
        <p:nvSpPr>
          <p:cNvPr id="446" name="Alignment 1…"/>
          <p:cNvSpPr txBox="1"/>
          <p:nvPr/>
        </p:nvSpPr>
        <p:spPr>
          <a:xfrm>
            <a:off x="3562858" y="2549759"/>
            <a:ext cx="2272285"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1</a:t>
            </a:r>
          </a:p>
          <a:p>
            <a:pPr/>
            <a:r>
              <a:t>(0.550)</a:t>
            </a:r>
          </a:p>
        </p:txBody>
      </p:sp>
      <p:sp>
        <p:nvSpPr>
          <p:cNvPr id="447" name="Alignment 2…"/>
          <p:cNvSpPr txBox="1"/>
          <p:nvPr/>
        </p:nvSpPr>
        <p:spPr>
          <a:xfrm>
            <a:off x="6939548" y="2549759"/>
            <a:ext cx="2272285"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2</a:t>
            </a:r>
          </a:p>
          <a:p>
            <a:pPr/>
            <a:r>
              <a:t>(0.189)</a:t>
            </a:r>
          </a:p>
        </p:txBody>
      </p:sp>
      <p:sp>
        <p:nvSpPr>
          <p:cNvPr id="448" name="Alignment 3…"/>
          <p:cNvSpPr txBox="1"/>
          <p:nvPr/>
        </p:nvSpPr>
        <p:spPr>
          <a:xfrm>
            <a:off x="10530761" y="2549759"/>
            <a:ext cx="2272285"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3</a:t>
            </a:r>
          </a:p>
          <a:p>
            <a:pPr/>
            <a:r>
              <a:t>(0.088)</a:t>
            </a:r>
          </a:p>
        </p:txBody>
      </p:sp>
      <p:sp>
        <p:nvSpPr>
          <p:cNvPr id="449" name="Alignment 4…"/>
          <p:cNvSpPr txBox="1"/>
          <p:nvPr/>
        </p:nvSpPr>
        <p:spPr>
          <a:xfrm>
            <a:off x="14121974" y="2549759"/>
            <a:ext cx="2272285"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4</a:t>
            </a:r>
          </a:p>
          <a:p>
            <a:pPr/>
            <a:r>
              <a:t>(0.084)</a:t>
            </a:r>
          </a:p>
        </p:txBody>
      </p:sp>
      <p:sp>
        <p:nvSpPr>
          <p:cNvPr id="450" name="Alignment 5…"/>
          <p:cNvSpPr txBox="1"/>
          <p:nvPr/>
        </p:nvSpPr>
        <p:spPr>
          <a:xfrm>
            <a:off x="18023623" y="2549759"/>
            <a:ext cx="2272285"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5</a:t>
            </a:r>
          </a:p>
          <a:p>
            <a:pPr/>
            <a:r>
              <a:t>(0.041)</a:t>
            </a:r>
          </a:p>
        </p:txBody>
      </p:sp>
      <p:sp>
        <p:nvSpPr>
          <p:cNvPr id="451" name="Cognate: Bad"/>
          <p:cNvSpPr txBox="1"/>
          <p:nvPr/>
        </p:nvSpPr>
        <p:spPr>
          <a:xfrm>
            <a:off x="9628248" y="851274"/>
            <a:ext cx="407731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Cognate: Bad</a:t>
            </a:r>
          </a:p>
        </p:txBody>
      </p:sp>
      <p:sp>
        <p:nvSpPr>
          <p:cNvPr id="452" name="0.550"/>
          <p:cNvSpPr txBox="1"/>
          <p:nvPr/>
        </p:nvSpPr>
        <p:spPr>
          <a:xfrm>
            <a:off x="5017713" y="9329442"/>
            <a:ext cx="106756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0.550</a:t>
            </a:r>
          </a:p>
        </p:txBody>
      </p:sp>
      <p:sp>
        <p:nvSpPr>
          <p:cNvPr id="453" name="0.739"/>
          <p:cNvSpPr txBox="1"/>
          <p:nvPr/>
        </p:nvSpPr>
        <p:spPr>
          <a:xfrm>
            <a:off x="8910995" y="9329442"/>
            <a:ext cx="106756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0.739</a:t>
            </a:r>
          </a:p>
        </p:txBody>
      </p:sp>
      <p:sp>
        <p:nvSpPr>
          <p:cNvPr id="454" name="0.826"/>
          <p:cNvSpPr txBox="1"/>
          <p:nvPr/>
        </p:nvSpPr>
        <p:spPr>
          <a:xfrm>
            <a:off x="12200139" y="9329442"/>
            <a:ext cx="106756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0.826</a:t>
            </a:r>
          </a:p>
        </p:txBody>
      </p:sp>
      <p:sp>
        <p:nvSpPr>
          <p:cNvPr id="455" name="0.910"/>
          <p:cNvSpPr txBox="1"/>
          <p:nvPr/>
        </p:nvSpPr>
        <p:spPr>
          <a:xfrm>
            <a:off x="16101788" y="9329442"/>
            <a:ext cx="106756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0.910</a:t>
            </a:r>
          </a:p>
        </p:txBody>
      </p:sp>
      <p:sp>
        <p:nvSpPr>
          <p:cNvPr id="456" name="0.951"/>
          <p:cNvSpPr txBox="1"/>
          <p:nvPr/>
        </p:nvSpPr>
        <p:spPr>
          <a:xfrm>
            <a:off x="20003436" y="9329442"/>
            <a:ext cx="106756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0.951</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Image" descr="Image"/>
          <p:cNvPicPr>
            <a:picLocks noChangeAspect="1"/>
          </p:cNvPicPr>
          <p:nvPr/>
        </p:nvPicPr>
        <p:blipFill>
          <a:blip r:embed="rId2">
            <a:extLst/>
          </a:blip>
          <a:stretch>
            <a:fillRect/>
          </a:stretch>
        </p:blipFill>
        <p:spPr>
          <a:xfrm>
            <a:off x="622300" y="2821516"/>
            <a:ext cx="3256046" cy="2540001"/>
          </a:xfrm>
          <a:prstGeom prst="rect">
            <a:avLst/>
          </a:prstGeom>
          <a:ln w="12700">
            <a:miter lim="400000"/>
          </a:ln>
        </p:spPr>
      </p:pic>
      <p:pic>
        <p:nvPicPr>
          <p:cNvPr id="459" name="Image" descr="Image"/>
          <p:cNvPicPr>
            <a:picLocks noChangeAspect="1"/>
          </p:cNvPicPr>
          <p:nvPr/>
        </p:nvPicPr>
        <p:blipFill>
          <a:blip r:embed="rId3">
            <a:extLst/>
          </a:blip>
          <a:stretch>
            <a:fillRect/>
          </a:stretch>
        </p:blipFill>
        <p:spPr>
          <a:xfrm>
            <a:off x="3935189" y="2821516"/>
            <a:ext cx="2536438" cy="2540001"/>
          </a:xfrm>
          <a:prstGeom prst="rect">
            <a:avLst/>
          </a:prstGeom>
          <a:ln w="12700">
            <a:miter lim="400000"/>
          </a:ln>
        </p:spPr>
      </p:pic>
      <p:pic>
        <p:nvPicPr>
          <p:cNvPr id="460" name="Image" descr="Image"/>
          <p:cNvPicPr>
            <a:picLocks noChangeAspect="1"/>
          </p:cNvPicPr>
          <p:nvPr/>
        </p:nvPicPr>
        <p:blipFill>
          <a:blip r:embed="rId4">
            <a:extLst/>
          </a:blip>
          <a:stretch>
            <a:fillRect/>
          </a:stretch>
        </p:blipFill>
        <p:spPr>
          <a:xfrm>
            <a:off x="6528471" y="2821516"/>
            <a:ext cx="1920141" cy="2540001"/>
          </a:xfrm>
          <a:prstGeom prst="rect">
            <a:avLst/>
          </a:prstGeom>
          <a:ln w="12700">
            <a:miter lim="400000"/>
          </a:ln>
        </p:spPr>
      </p:pic>
      <p:pic>
        <p:nvPicPr>
          <p:cNvPr id="461" name="Image" descr="Image"/>
          <p:cNvPicPr>
            <a:picLocks noChangeAspect="1"/>
          </p:cNvPicPr>
          <p:nvPr/>
        </p:nvPicPr>
        <p:blipFill>
          <a:blip r:embed="rId5">
            <a:extLst/>
          </a:blip>
          <a:stretch>
            <a:fillRect/>
          </a:stretch>
        </p:blipFill>
        <p:spPr>
          <a:xfrm>
            <a:off x="8505455" y="2821516"/>
            <a:ext cx="2536438" cy="2540001"/>
          </a:xfrm>
          <a:prstGeom prst="rect">
            <a:avLst/>
          </a:prstGeom>
          <a:ln w="12700">
            <a:miter lim="400000"/>
          </a:ln>
        </p:spPr>
      </p:pic>
      <p:pic>
        <p:nvPicPr>
          <p:cNvPr id="462" name="Image" descr="Image"/>
          <p:cNvPicPr>
            <a:picLocks noChangeAspect="1"/>
          </p:cNvPicPr>
          <p:nvPr/>
        </p:nvPicPr>
        <p:blipFill>
          <a:blip r:embed="rId6">
            <a:extLst/>
          </a:blip>
          <a:stretch>
            <a:fillRect/>
          </a:stretch>
        </p:blipFill>
        <p:spPr>
          <a:xfrm>
            <a:off x="11098737" y="2821516"/>
            <a:ext cx="2536438" cy="2540001"/>
          </a:xfrm>
          <a:prstGeom prst="rect">
            <a:avLst/>
          </a:prstGeom>
          <a:ln w="12700">
            <a:miter lim="400000"/>
          </a:ln>
        </p:spPr>
      </p:pic>
      <p:pic>
        <p:nvPicPr>
          <p:cNvPr id="463" name="Image" descr="Image"/>
          <p:cNvPicPr>
            <a:picLocks noChangeAspect="1"/>
          </p:cNvPicPr>
          <p:nvPr/>
        </p:nvPicPr>
        <p:blipFill>
          <a:blip r:embed="rId7">
            <a:extLst/>
          </a:blip>
          <a:stretch>
            <a:fillRect/>
          </a:stretch>
        </p:blipFill>
        <p:spPr>
          <a:xfrm>
            <a:off x="13692018" y="2821516"/>
            <a:ext cx="2536439" cy="2540001"/>
          </a:xfrm>
          <a:prstGeom prst="rect">
            <a:avLst/>
          </a:prstGeom>
          <a:ln w="12700">
            <a:miter lim="400000"/>
          </a:ln>
        </p:spPr>
      </p:pic>
      <p:pic>
        <p:nvPicPr>
          <p:cNvPr id="464" name="Image" descr="Image"/>
          <p:cNvPicPr>
            <a:picLocks noChangeAspect="1"/>
          </p:cNvPicPr>
          <p:nvPr/>
        </p:nvPicPr>
        <p:blipFill>
          <a:blip r:embed="rId8">
            <a:extLst/>
          </a:blip>
          <a:stretch>
            <a:fillRect/>
          </a:stretch>
        </p:blipFill>
        <p:spPr>
          <a:xfrm>
            <a:off x="16285300" y="2821516"/>
            <a:ext cx="2233633" cy="2540001"/>
          </a:xfrm>
          <a:prstGeom prst="rect">
            <a:avLst/>
          </a:prstGeom>
          <a:ln w="12700">
            <a:miter lim="400000"/>
          </a:ln>
        </p:spPr>
      </p:pic>
      <p:pic>
        <p:nvPicPr>
          <p:cNvPr id="465" name="Image" descr="Image"/>
          <p:cNvPicPr>
            <a:picLocks noChangeAspect="1"/>
          </p:cNvPicPr>
          <p:nvPr/>
        </p:nvPicPr>
        <p:blipFill>
          <a:blip r:embed="rId9">
            <a:extLst/>
          </a:blip>
          <a:stretch>
            <a:fillRect/>
          </a:stretch>
        </p:blipFill>
        <p:spPr>
          <a:xfrm>
            <a:off x="18575777" y="2821516"/>
            <a:ext cx="2550689" cy="2540001"/>
          </a:xfrm>
          <a:prstGeom prst="rect">
            <a:avLst/>
          </a:prstGeom>
          <a:ln w="12700">
            <a:miter lim="400000"/>
          </a:ln>
        </p:spPr>
      </p:pic>
      <p:pic>
        <p:nvPicPr>
          <p:cNvPr id="466" name="Image" descr="Image"/>
          <p:cNvPicPr>
            <a:picLocks noChangeAspect="1"/>
          </p:cNvPicPr>
          <p:nvPr/>
        </p:nvPicPr>
        <p:blipFill>
          <a:blip r:embed="rId10">
            <a:extLst/>
          </a:blip>
          <a:stretch>
            <a:fillRect/>
          </a:stretch>
        </p:blipFill>
        <p:spPr>
          <a:xfrm>
            <a:off x="21179491" y="2821516"/>
            <a:ext cx="2233634" cy="2540001"/>
          </a:xfrm>
          <a:prstGeom prst="rect">
            <a:avLst/>
          </a:prstGeom>
          <a:ln w="12700">
            <a:miter lim="400000"/>
          </a:ln>
        </p:spPr>
      </p:pic>
      <p:pic>
        <p:nvPicPr>
          <p:cNvPr id="467" name="Image" descr="Image"/>
          <p:cNvPicPr>
            <a:picLocks noChangeAspect="1"/>
          </p:cNvPicPr>
          <p:nvPr/>
        </p:nvPicPr>
        <p:blipFill>
          <a:blip r:embed="rId11">
            <a:extLst/>
          </a:blip>
          <a:stretch>
            <a:fillRect/>
          </a:stretch>
        </p:blipFill>
        <p:spPr>
          <a:xfrm>
            <a:off x="1326594" y="5588000"/>
            <a:ext cx="2532877" cy="2540000"/>
          </a:xfrm>
          <a:prstGeom prst="rect">
            <a:avLst/>
          </a:prstGeom>
          <a:ln w="12700">
            <a:miter lim="400000"/>
          </a:ln>
        </p:spPr>
      </p:pic>
      <p:pic>
        <p:nvPicPr>
          <p:cNvPr id="468" name="Image" descr="Image"/>
          <p:cNvPicPr>
            <a:picLocks noChangeAspect="1"/>
          </p:cNvPicPr>
          <p:nvPr/>
        </p:nvPicPr>
        <p:blipFill>
          <a:blip r:embed="rId12">
            <a:extLst/>
          </a:blip>
          <a:stretch>
            <a:fillRect/>
          </a:stretch>
        </p:blipFill>
        <p:spPr>
          <a:xfrm>
            <a:off x="3919749" y="5588000"/>
            <a:ext cx="2532876" cy="2540000"/>
          </a:xfrm>
          <a:prstGeom prst="rect">
            <a:avLst/>
          </a:prstGeom>
          <a:ln w="12700">
            <a:miter lim="400000"/>
          </a:ln>
        </p:spPr>
      </p:pic>
      <p:pic>
        <p:nvPicPr>
          <p:cNvPr id="469" name="Image" descr="Image"/>
          <p:cNvPicPr>
            <a:picLocks noChangeAspect="1"/>
          </p:cNvPicPr>
          <p:nvPr/>
        </p:nvPicPr>
        <p:blipFill>
          <a:blip r:embed="rId13">
            <a:extLst/>
          </a:blip>
          <a:stretch>
            <a:fillRect/>
          </a:stretch>
        </p:blipFill>
        <p:spPr>
          <a:xfrm>
            <a:off x="6512903" y="5588000"/>
            <a:ext cx="2532876" cy="2540000"/>
          </a:xfrm>
          <a:prstGeom prst="rect">
            <a:avLst/>
          </a:prstGeom>
          <a:ln w="12700">
            <a:miter lim="400000"/>
          </a:ln>
        </p:spPr>
      </p:pic>
      <p:pic>
        <p:nvPicPr>
          <p:cNvPr id="470" name="Image" descr="Image"/>
          <p:cNvPicPr>
            <a:picLocks noChangeAspect="1"/>
          </p:cNvPicPr>
          <p:nvPr/>
        </p:nvPicPr>
        <p:blipFill>
          <a:blip r:embed="rId14">
            <a:extLst/>
          </a:blip>
          <a:stretch>
            <a:fillRect/>
          </a:stretch>
        </p:blipFill>
        <p:spPr>
          <a:xfrm>
            <a:off x="9106057" y="5588000"/>
            <a:ext cx="2857056" cy="2540000"/>
          </a:xfrm>
          <a:prstGeom prst="rect">
            <a:avLst/>
          </a:prstGeom>
          <a:ln w="12700">
            <a:miter lim="400000"/>
          </a:ln>
        </p:spPr>
      </p:pic>
      <p:pic>
        <p:nvPicPr>
          <p:cNvPr id="471" name="Image" descr="Image"/>
          <p:cNvPicPr>
            <a:picLocks noChangeAspect="1"/>
          </p:cNvPicPr>
          <p:nvPr/>
        </p:nvPicPr>
        <p:blipFill>
          <a:blip r:embed="rId15">
            <a:extLst/>
          </a:blip>
          <a:stretch>
            <a:fillRect/>
          </a:stretch>
        </p:blipFill>
        <p:spPr>
          <a:xfrm>
            <a:off x="12023390" y="5588000"/>
            <a:ext cx="2543564" cy="2540000"/>
          </a:xfrm>
          <a:prstGeom prst="rect">
            <a:avLst/>
          </a:prstGeom>
          <a:ln w="12700">
            <a:miter lim="400000"/>
          </a:ln>
        </p:spPr>
      </p:pic>
      <p:pic>
        <p:nvPicPr>
          <p:cNvPr id="472" name="Image" descr="Image"/>
          <p:cNvPicPr>
            <a:picLocks noChangeAspect="1"/>
          </p:cNvPicPr>
          <p:nvPr/>
        </p:nvPicPr>
        <p:blipFill>
          <a:blip r:embed="rId16">
            <a:extLst/>
          </a:blip>
          <a:stretch>
            <a:fillRect/>
          </a:stretch>
        </p:blipFill>
        <p:spPr>
          <a:xfrm>
            <a:off x="14623670" y="5588000"/>
            <a:ext cx="1941515" cy="2540000"/>
          </a:xfrm>
          <a:prstGeom prst="rect">
            <a:avLst/>
          </a:prstGeom>
          <a:ln w="12700">
            <a:miter lim="400000"/>
          </a:ln>
        </p:spPr>
      </p:pic>
      <p:pic>
        <p:nvPicPr>
          <p:cNvPr id="473" name="Image" descr="Image"/>
          <p:cNvPicPr>
            <a:picLocks noChangeAspect="1"/>
          </p:cNvPicPr>
          <p:nvPr/>
        </p:nvPicPr>
        <p:blipFill>
          <a:blip r:embed="rId17">
            <a:extLst/>
          </a:blip>
          <a:stretch>
            <a:fillRect/>
          </a:stretch>
        </p:blipFill>
        <p:spPr>
          <a:xfrm>
            <a:off x="16622028" y="5588000"/>
            <a:ext cx="2540001" cy="2540000"/>
          </a:xfrm>
          <a:prstGeom prst="rect">
            <a:avLst/>
          </a:prstGeom>
          <a:ln w="12700">
            <a:miter lim="400000"/>
          </a:ln>
        </p:spPr>
      </p:pic>
      <p:pic>
        <p:nvPicPr>
          <p:cNvPr id="474" name="Image" descr="Image"/>
          <p:cNvPicPr>
            <a:picLocks noChangeAspect="1"/>
          </p:cNvPicPr>
          <p:nvPr/>
        </p:nvPicPr>
        <p:blipFill>
          <a:blip r:embed="rId18">
            <a:extLst/>
          </a:blip>
          <a:stretch>
            <a:fillRect/>
          </a:stretch>
        </p:blipFill>
        <p:spPr>
          <a:xfrm>
            <a:off x="19225742" y="5588000"/>
            <a:ext cx="2540001" cy="2540000"/>
          </a:xfrm>
          <a:prstGeom prst="rect">
            <a:avLst/>
          </a:prstGeom>
          <a:ln w="12700">
            <a:miter lim="400000"/>
          </a:ln>
        </p:spPr>
      </p:pic>
      <p:pic>
        <p:nvPicPr>
          <p:cNvPr id="475" name="Image" descr="Image"/>
          <p:cNvPicPr>
            <a:picLocks noChangeAspect="1"/>
          </p:cNvPicPr>
          <p:nvPr/>
        </p:nvPicPr>
        <p:blipFill>
          <a:blip r:embed="rId19">
            <a:extLst/>
          </a:blip>
          <a:stretch>
            <a:fillRect/>
          </a:stretch>
        </p:blipFill>
        <p:spPr>
          <a:xfrm>
            <a:off x="1316474" y="8354483"/>
            <a:ext cx="2853493" cy="2540001"/>
          </a:xfrm>
          <a:prstGeom prst="rect">
            <a:avLst/>
          </a:prstGeom>
          <a:ln w="12700">
            <a:miter lim="400000"/>
          </a:ln>
        </p:spPr>
      </p:pic>
      <p:pic>
        <p:nvPicPr>
          <p:cNvPr id="476" name="Image" descr="Image"/>
          <p:cNvPicPr>
            <a:picLocks noChangeAspect="1"/>
          </p:cNvPicPr>
          <p:nvPr/>
        </p:nvPicPr>
        <p:blipFill>
          <a:blip r:embed="rId20">
            <a:extLst/>
          </a:blip>
          <a:stretch>
            <a:fillRect/>
          </a:stretch>
        </p:blipFill>
        <p:spPr>
          <a:xfrm>
            <a:off x="4230246" y="8354483"/>
            <a:ext cx="2557813" cy="2540001"/>
          </a:xfrm>
          <a:prstGeom prst="rect">
            <a:avLst/>
          </a:prstGeom>
          <a:ln w="12700">
            <a:miter lim="400000"/>
          </a:ln>
        </p:spPr>
      </p:pic>
      <p:pic>
        <p:nvPicPr>
          <p:cNvPr id="477" name="Image" descr="Image"/>
          <p:cNvPicPr>
            <a:picLocks noChangeAspect="1"/>
          </p:cNvPicPr>
          <p:nvPr/>
        </p:nvPicPr>
        <p:blipFill>
          <a:blip r:embed="rId21">
            <a:extLst/>
          </a:blip>
          <a:stretch>
            <a:fillRect/>
          </a:stretch>
        </p:blipFill>
        <p:spPr>
          <a:xfrm>
            <a:off x="6820057" y="8354483"/>
            <a:ext cx="2857056" cy="2540001"/>
          </a:xfrm>
          <a:prstGeom prst="rect">
            <a:avLst/>
          </a:prstGeom>
          <a:ln w="12700">
            <a:miter lim="400000"/>
          </a:ln>
        </p:spPr>
      </p:pic>
      <p:pic>
        <p:nvPicPr>
          <p:cNvPr id="478" name="Image" descr="Image"/>
          <p:cNvPicPr>
            <a:picLocks noChangeAspect="1"/>
          </p:cNvPicPr>
          <p:nvPr/>
        </p:nvPicPr>
        <p:blipFill>
          <a:blip r:embed="rId22">
            <a:extLst/>
          </a:blip>
          <a:stretch>
            <a:fillRect/>
          </a:stretch>
        </p:blipFill>
        <p:spPr>
          <a:xfrm>
            <a:off x="9707251" y="8354483"/>
            <a:ext cx="2857056" cy="2540001"/>
          </a:xfrm>
          <a:prstGeom prst="rect">
            <a:avLst/>
          </a:prstGeom>
          <a:ln w="12700">
            <a:miter lim="400000"/>
          </a:ln>
        </p:spPr>
      </p:pic>
      <p:pic>
        <p:nvPicPr>
          <p:cNvPr id="479" name="Image" descr="Image"/>
          <p:cNvPicPr>
            <a:picLocks noChangeAspect="1"/>
          </p:cNvPicPr>
          <p:nvPr/>
        </p:nvPicPr>
        <p:blipFill>
          <a:blip r:embed="rId23">
            <a:extLst/>
          </a:blip>
          <a:stretch>
            <a:fillRect/>
          </a:stretch>
        </p:blipFill>
        <p:spPr>
          <a:xfrm>
            <a:off x="12594445" y="8354483"/>
            <a:ext cx="2857056" cy="2540001"/>
          </a:xfrm>
          <a:prstGeom prst="rect">
            <a:avLst/>
          </a:prstGeom>
          <a:ln w="12700">
            <a:miter lim="400000"/>
          </a:ln>
        </p:spPr>
      </p:pic>
      <p:pic>
        <p:nvPicPr>
          <p:cNvPr id="480" name="Image" descr="Image"/>
          <p:cNvPicPr>
            <a:picLocks noChangeAspect="1"/>
          </p:cNvPicPr>
          <p:nvPr/>
        </p:nvPicPr>
        <p:blipFill>
          <a:blip r:embed="rId24">
            <a:extLst/>
          </a:blip>
          <a:stretch>
            <a:fillRect/>
          </a:stretch>
        </p:blipFill>
        <p:spPr>
          <a:xfrm>
            <a:off x="15524657" y="8354483"/>
            <a:ext cx="2226508" cy="2540001"/>
          </a:xfrm>
          <a:prstGeom prst="rect">
            <a:avLst/>
          </a:prstGeom>
          <a:ln w="12700">
            <a:miter lim="400000"/>
          </a:ln>
        </p:spPr>
      </p:pic>
      <p:pic>
        <p:nvPicPr>
          <p:cNvPr id="481" name="Image" descr="Image"/>
          <p:cNvPicPr>
            <a:picLocks noChangeAspect="1"/>
          </p:cNvPicPr>
          <p:nvPr/>
        </p:nvPicPr>
        <p:blipFill>
          <a:blip r:embed="rId25">
            <a:extLst/>
          </a:blip>
          <a:stretch>
            <a:fillRect/>
          </a:stretch>
        </p:blipFill>
        <p:spPr>
          <a:xfrm>
            <a:off x="17811703" y="8354483"/>
            <a:ext cx="1930828" cy="2540001"/>
          </a:xfrm>
          <a:prstGeom prst="rect">
            <a:avLst/>
          </a:prstGeom>
          <a:ln w="12700">
            <a:miter lim="400000"/>
          </a:ln>
        </p:spPr>
      </p:pic>
      <p:pic>
        <p:nvPicPr>
          <p:cNvPr id="482" name="Image" descr="Image"/>
          <p:cNvPicPr>
            <a:picLocks noChangeAspect="1"/>
          </p:cNvPicPr>
          <p:nvPr/>
        </p:nvPicPr>
        <p:blipFill>
          <a:blip r:embed="rId26">
            <a:extLst/>
          </a:blip>
          <a:stretch>
            <a:fillRect/>
          </a:stretch>
        </p:blipFill>
        <p:spPr>
          <a:xfrm>
            <a:off x="19801716" y="8354483"/>
            <a:ext cx="2853494" cy="2540001"/>
          </a:xfrm>
          <a:prstGeom prst="rect">
            <a:avLst/>
          </a:prstGeom>
          <a:ln w="12700">
            <a:miter lim="400000"/>
          </a:ln>
        </p:spPr>
      </p:pic>
      <p:sp>
        <p:nvSpPr>
          <p:cNvPr id="483" name="Cognate: Fish"/>
          <p:cNvSpPr txBox="1"/>
          <p:nvPr/>
        </p:nvSpPr>
        <p:spPr>
          <a:xfrm>
            <a:off x="9820339" y="834341"/>
            <a:ext cx="413339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Cognate: Fish</a:t>
            </a:r>
          </a:p>
        </p:txBody>
      </p:sp>
      <p:sp>
        <p:nvSpPr>
          <p:cNvPr id="484" name="Credible Set Size: 25 Alignments"/>
          <p:cNvSpPr txBox="1"/>
          <p:nvPr/>
        </p:nvSpPr>
        <p:spPr>
          <a:xfrm>
            <a:off x="17016349" y="11120966"/>
            <a:ext cx="599770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Credible Set Size: 25 Alignments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Obvious problems with any phylogenetic analysis of language"/>
          <p:cNvSpPr txBox="1"/>
          <p:nvPr>
            <p:ph type="title"/>
          </p:nvPr>
        </p:nvSpPr>
        <p:spPr>
          <a:xfrm>
            <a:off x="1689100" y="2082800"/>
            <a:ext cx="21005800" cy="2286000"/>
          </a:xfrm>
          <a:prstGeom prst="rect">
            <a:avLst/>
          </a:prstGeom>
        </p:spPr>
        <p:txBody>
          <a:bodyPr/>
          <a:lstStyle>
            <a:lvl1pPr defTabSz="520065">
              <a:defRPr sz="7056"/>
            </a:lvl1pPr>
          </a:lstStyle>
          <a:p>
            <a:pPr/>
            <a:r>
              <a:t>Obvious problems with any phylogenetic analysis of language</a:t>
            </a:r>
          </a:p>
        </p:txBody>
      </p:sp>
      <p:sp>
        <p:nvSpPr>
          <p:cNvPr id="137" name="Sharing of words across languages…"/>
          <p:cNvSpPr txBox="1"/>
          <p:nvPr>
            <p:ph type="body" idx="1"/>
          </p:nvPr>
        </p:nvSpPr>
        <p:spPr>
          <a:xfrm>
            <a:off x="2281766" y="3708400"/>
            <a:ext cx="21005801" cy="9296400"/>
          </a:xfrm>
          <a:prstGeom prst="rect">
            <a:avLst/>
          </a:prstGeom>
        </p:spPr>
        <p:txBody>
          <a:bodyPr/>
          <a:lstStyle/>
          <a:p>
            <a:pPr/>
            <a:r>
              <a:t>Sharing of words across languages</a:t>
            </a:r>
          </a:p>
          <a:p>
            <a:pPr/>
            <a:r>
              <a:t>Horizontal transfer of words, from one language to another</a:t>
            </a:r>
          </a:p>
          <a:p>
            <a:pPr/>
            <a:r>
              <a:t>Word borrowing</a:t>
            </a:r>
          </a:p>
        </p:txBody>
      </p:sp>
      <p:sp>
        <p:nvSpPr>
          <p:cNvPr id="138" name="Rectangle"/>
          <p:cNvSpPr/>
          <p:nvPr/>
        </p:nvSpPr>
        <p:spPr>
          <a:xfrm>
            <a:off x="2209800" y="7848600"/>
            <a:ext cx="16952186" cy="3078824"/>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Interactive Alignment Exploration"/>
          <p:cNvSpPr txBox="1"/>
          <p:nvPr/>
        </p:nvSpPr>
        <p:spPr>
          <a:xfrm>
            <a:off x="7293711" y="6447741"/>
            <a:ext cx="979657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Interactive Alignment Exploration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8" name="Image" descr="Image"/>
          <p:cNvPicPr>
            <a:picLocks noChangeAspect="1"/>
          </p:cNvPicPr>
          <p:nvPr/>
        </p:nvPicPr>
        <p:blipFill>
          <a:blip r:embed="rId2">
            <a:extLst/>
          </a:blip>
          <a:stretch>
            <a:fillRect/>
          </a:stretch>
        </p:blipFill>
        <p:spPr>
          <a:xfrm>
            <a:off x="5708868" y="1106082"/>
            <a:ext cx="12255064" cy="1150383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extLst/>
          </a:blip>
          <a:stretch>
            <a:fillRect/>
          </a:stretch>
        </p:blipFill>
        <p:spPr>
          <a:xfrm>
            <a:off x="6545302" y="1747520"/>
            <a:ext cx="11293395" cy="1022096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2" name="Image" descr="Image"/>
          <p:cNvPicPr>
            <a:picLocks noChangeAspect="1"/>
          </p:cNvPicPr>
          <p:nvPr/>
        </p:nvPicPr>
        <p:blipFill>
          <a:blip r:embed="rId2">
            <a:extLst/>
          </a:blip>
          <a:stretch>
            <a:fillRect/>
          </a:stretch>
        </p:blipFill>
        <p:spPr>
          <a:xfrm>
            <a:off x="1241122" y="3344333"/>
            <a:ext cx="2107802" cy="2540001"/>
          </a:xfrm>
          <a:prstGeom prst="rect">
            <a:avLst/>
          </a:prstGeom>
          <a:ln w="12700">
            <a:miter lim="400000"/>
          </a:ln>
        </p:spPr>
      </p:pic>
      <p:pic>
        <p:nvPicPr>
          <p:cNvPr id="493" name="Image" descr="Image"/>
          <p:cNvPicPr>
            <a:picLocks noChangeAspect="1"/>
          </p:cNvPicPr>
          <p:nvPr/>
        </p:nvPicPr>
        <p:blipFill>
          <a:blip r:embed="rId3">
            <a:extLst/>
          </a:blip>
          <a:stretch>
            <a:fillRect/>
          </a:stretch>
        </p:blipFill>
        <p:spPr>
          <a:xfrm>
            <a:off x="3421256" y="3344333"/>
            <a:ext cx="1698875" cy="2540001"/>
          </a:xfrm>
          <a:prstGeom prst="rect">
            <a:avLst/>
          </a:prstGeom>
          <a:ln w="12700">
            <a:miter lim="400000"/>
          </a:ln>
        </p:spPr>
      </p:pic>
      <p:pic>
        <p:nvPicPr>
          <p:cNvPr id="494" name="Image" descr="Image"/>
          <p:cNvPicPr>
            <a:picLocks noChangeAspect="1"/>
          </p:cNvPicPr>
          <p:nvPr/>
        </p:nvPicPr>
        <p:blipFill>
          <a:blip r:embed="rId4">
            <a:extLst/>
          </a:blip>
          <a:stretch>
            <a:fillRect/>
          </a:stretch>
        </p:blipFill>
        <p:spPr>
          <a:xfrm>
            <a:off x="5192462" y="3344333"/>
            <a:ext cx="1422933" cy="2540001"/>
          </a:xfrm>
          <a:prstGeom prst="rect">
            <a:avLst/>
          </a:prstGeom>
          <a:ln w="12700">
            <a:miter lim="400000"/>
          </a:ln>
        </p:spPr>
      </p:pic>
      <p:pic>
        <p:nvPicPr>
          <p:cNvPr id="495" name="Image" descr="Image"/>
          <p:cNvPicPr>
            <a:picLocks noChangeAspect="1"/>
          </p:cNvPicPr>
          <p:nvPr/>
        </p:nvPicPr>
        <p:blipFill>
          <a:blip r:embed="rId5">
            <a:extLst/>
          </a:blip>
          <a:stretch>
            <a:fillRect/>
          </a:stretch>
        </p:blipFill>
        <p:spPr>
          <a:xfrm>
            <a:off x="6687727" y="3344333"/>
            <a:ext cx="1698875" cy="2540001"/>
          </a:xfrm>
          <a:prstGeom prst="rect">
            <a:avLst/>
          </a:prstGeom>
          <a:ln w="12700">
            <a:miter lim="400000"/>
          </a:ln>
        </p:spPr>
      </p:pic>
      <p:pic>
        <p:nvPicPr>
          <p:cNvPr id="496" name="Image" descr="Image"/>
          <p:cNvPicPr>
            <a:picLocks noChangeAspect="1"/>
          </p:cNvPicPr>
          <p:nvPr/>
        </p:nvPicPr>
        <p:blipFill>
          <a:blip r:embed="rId6">
            <a:extLst/>
          </a:blip>
          <a:stretch>
            <a:fillRect/>
          </a:stretch>
        </p:blipFill>
        <p:spPr>
          <a:xfrm>
            <a:off x="8458934" y="3344333"/>
            <a:ext cx="1698875" cy="2540001"/>
          </a:xfrm>
          <a:prstGeom prst="rect">
            <a:avLst/>
          </a:prstGeom>
          <a:ln w="12700">
            <a:miter lim="400000"/>
          </a:ln>
        </p:spPr>
      </p:pic>
      <p:sp>
        <p:nvSpPr>
          <p:cNvPr id="497" name="Cognate: Bad"/>
          <p:cNvSpPr txBox="1"/>
          <p:nvPr/>
        </p:nvSpPr>
        <p:spPr>
          <a:xfrm>
            <a:off x="9628248" y="851274"/>
            <a:ext cx="407731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Cognate: Bad</a:t>
            </a:r>
          </a:p>
        </p:txBody>
      </p:sp>
      <p:pic>
        <p:nvPicPr>
          <p:cNvPr id="498" name="Image" descr="Image"/>
          <p:cNvPicPr>
            <a:picLocks noChangeAspect="1"/>
          </p:cNvPicPr>
          <p:nvPr/>
        </p:nvPicPr>
        <p:blipFill>
          <a:blip r:embed="rId7">
            <a:extLst/>
          </a:blip>
          <a:stretch>
            <a:fillRect/>
          </a:stretch>
        </p:blipFill>
        <p:spPr>
          <a:xfrm>
            <a:off x="1155700" y="7461250"/>
            <a:ext cx="2999552" cy="2540000"/>
          </a:xfrm>
          <a:prstGeom prst="rect">
            <a:avLst/>
          </a:prstGeom>
          <a:ln w="12700">
            <a:miter lim="400000"/>
          </a:ln>
        </p:spPr>
      </p:pic>
      <p:pic>
        <p:nvPicPr>
          <p:cNvPr id="499" name="Image" descr="Image"/>
          <p:cNvPicPr>
            <a:picLocks noChangeAspect="1"/>
          </p:cNvPicPr>
          <p:nvPr/>
        </p:nvPicPr>
        <p:blipFill>
          <a:blip r:embed="rId8">
            <a:extLst/>
          </a:blip>
          <a:stretch>
            <a:fillRect/>
          </a:stretch>
        </p:blipFill>
        <p:spPr>
          <a:xfrm>
            <a:off x="4219692" y="7461250"/>
            <a:ext cx="2005639" cy="2540000"/>
          </a:xfrm>
          <a:prstGeom prst="rect">
            <a:avLst/>
          </a:prstGeom>
          <a:ln w="12700">
            <a:miter lim="400000"/>
          </a:ln>
        </p:spPr>
      </p:pic>
      <p:pic>
        <p:nvPicPr>
          <p:cNvPr id="500" name="Image" descr="Image"/>
          <p:cNvPicPr>
            <a:picLocks noChangeAspect="1"/>
          </p:cNvPicPr>
          <p:nvPr/>
        </p:nvPicPr>
        <p:blipFill>
          <a:blip r:embed="rId9">
            <a:extLst/>
          </a:blip>
          <a:stretch>
            <a:fillRect/>
          </a:stretch>
        </p:blipFill>
        <p:spPr>
          <a:xfrm>
            <a:off x="6289771" y="7461250"/>
            <a:ext cx="2269258" cy="2540000"/>
          </a:xfrm>
          <a:prstGeom prst="rect">
            <a:avLst/>
          </a:prstGeom>
          <a:ln w="12700">
            <a:miter lim="400000"/>
          </a:ln>
        </p:spPr>
      </p:pic>
      <p:pic>
        <p:nvPicPr>
          <p:cNvPr id="501" name="Image" descr="Image"/>
          <p:cNvPicPr>
            <a:picLocks noChangeAspect="1"/>
          </p:cNvPicPr>
          <p:nvPr/>
        </p:nvPicPr>
        <p:blipFill>
          <a:blip r:embed="rId10">
            <a:extLst/>
          </a:blip>
          <a:stretch>
            <a:fillRect/>
          </a:stretch>
        </p:blipFill>
        <p:spPr>
          <a:xfrm>
            <a:off x="8623468" y="7461250"/>
            <a:ext cx="1991390" cy="2540000"/>
          </a:xfrm>
          <a:prstGeom prst="rect">
            <a:avLst/>
          </a:prstGeom>
          <a:ln w="12700">
            <a:miter lim="400000"/>
          </a:ln>
        </p:spPr>
      </p:pic>
      <p:pic>
        <p:nvPicPr>
          <p:cNvPr id="502" name="Image" descr="Image"/>
          <p:cNvPicPr>
            <a:picLocks noChangeAspect="1"/>
          </p:cNvPicPr>
          <p:nvPr/>
        </p:nvPicPr>
        <p:blipFill>
          <a:blip r:embed="rId11">
            <a:extLst/>
          </a:blip>
          <a:stretch>
            <a:fillRect/>
          </a:stretch>
        </p:blipFill>
        <p:spPr>
          <a:xfrm>
            <a:off x="10693548" y="7461250"/>
            <a:ext cx="1439215" cy="2540000"/>
          </a:xfrm>
          <a:prstGeom prst="rect">
            <a:avLst/>
          </a:prstGeom>
          <a:ln w="12700">
            <a:miter lim="400000"/>
          </a:ln>
        </p:spPr>
      </p:pic>
      <p:pic>
        <p:nvPicPr>
          <p:cNvPr id="503" name="Image" descr="Image"/>
          <p:cNvPicPr>
            <a:picLocks noChangeAspect="1"/>
          </p:cNvPicPr>
          <p:nvPr/>
        </p:nvPicPr>
        <p:blipFill>
          <a:blip r:embed="rId12">
            <a:extLst/>
          </a:blip>
          <a:stretch>
            <a:fillRect/>
          </a:stretch>
        </p:blipFill>
        <p:spPr>
          <a:xfrm>
            <a:off x="12208933" y="7461250"/>
            <a:ext cx="2272820" cy="2540000"/>
          </a:xfrm>
          <a:prstGeom prst="rect">
            <a:avLst/>
          </a:prstGeom>
          <a:ln w="12700">
            <a:miter lim="400000"/>
          </a:ln>
        </p:spPr>
      </p:pic>
      <p:pic>
        <p:nvPicPr>
          <p:cNvPr id="504" name="Image" descr="Image"/>
          <p:cNvPicPr>
            <a:picLocks noChangeAspect="1"/>
          </p:cNvPicPr>
          <p:nvPr/>
        </p:nvPicPr>
        <p:blipFill>
          <a:blip r:embed="rId13">
            <a:extLst/>
          </a:blip>
          <a:stretch>
            <a:fillRect/>
          </a:stretch>
        </p:blipFill>
        <p:spPr>
          <a:xfrm>
            <a:off x="14554085" y="7461250"/>
            <a:ext cx="2272820" cy="2540000"/>
          </a:xfrm>
          <a:prstGeom prst="rect">
            <a:avLst/>
          </a:prstGeom>
          <a:ln w="12700">
            <a:miter lim="400000"/>
          </a:ln>
        </p:spPr>
      </p:pic>
      <p:pic>
        <p:nvPicPr>
          <p:cNvPr id="505" name="Image" descr="Image"/>
          <p:cNvPicPr>
            <a:picLocks noChangeAspect="1"/>
          </p:cNvPicPr>
          <p:nvPr/>
        </p:nvPicPr>
        <p:blipFill>
          <a:blip r:embed="rId14">
            <a:extLst/>
          </a:blip>
          <a:stretch>
            <a:fillRect/>
          </a:stretch>
        </p:blipFill>
        <p:spPr>
          <a:xfrm>
            <a:off x="16899236" y="7461250"/>
            <a:ext cx="2002077" cy="2540000"/>
          </a:xfrm>
          <a:prstGeom prst="rect">
            <a:avLst/>
          </a:prstGeom>
          <a:ln w="12700">
            <a:miter lim="400000"/>
          </a:ln>
        </p:spPr>
      </p:pic>
      <p:pic>
        <p:nvPicPr>
          <p:cNvPr id="506" name="Image" descr="Image"/>
          <p:cNvPicPr>
            <a:picLocks noChangeAspect="1"/>
          </p:cNvPicPr>
          <p:nvPr/>
        </p:nvPicPr>
        <p:blipFill>
          <a:blip r:embed="rId15">
            <a:extLst/>
          </a:blip>
          <a:stretch>
            <a:fillRect/>
          </a:stretch>
        </p:blipFill>
        <p:spPr>
          <a:xfrm>
            <a:off x="18973643" y="7461250"/>
            <a:ext cx="1439215" cy="2540000"/>
          </a:xfrm>
          <a:prstGeom prst="rect">
            <a:avLst/>
          </a:prstGeom>
          <a:ln w="12700">
            <a:miter lim="400000"/>
          </a:ln>
        </p:spPr>
      </p:pic>
      <p:pic>
        <p:nvPicPr>
          <p:cNvPr id="507" name="Image" descr="Image"/>
          <p:cNvPicPr>
            <a:picLocks noChangeAspect="1"/>
          </p:cNvPicPr>
          <p:nvPr/>
        </p:nvPicPr>
        <p:blipFill>
          <a:blip r:embed="rId16">
            <a:extLst/>
          </a:blip>
          <a:stretch>
            <a:fillRect/>
          </a:stretch>
        </p:blipFill>
        <p:spPr>
          <a:xfrm>
            <a:off x="20485191" y="7461250"/>
            <a:ext cx="2258570" cy="2540000"/>
          </a:xfrm>
          <a:prstGeom prst="rect">
            <a:avLst/>
          </a:prstGeom>
          <a:ln w="12700">
            <a:miter lim="400000"/>
          </a:ln>
        </p:spPr>
      </p:pic>
      <p:pic>
        <p:nvPicPr>
          <p:cNvPr id="508" name="Image" descr="Image"/>
          <p:cNvPicPr>
            <a:picLocks noChangeAspect="1"/>
          </p:cNvPicPr>
          <p:nvPr/>
        </p:nvPicPr>
        <p:blipFill>
          <a:blip r:embed="rId17">
            <a:extLst/>
          </a:blip>
          <a:stretch>
            <a:fillRect/>
          </a:stretch>
        </p:blipFill>
        <p:spPr>
          <a:xfrm>
            <a:off x="1882908" y="10308166"/>
            <a:ext cx="2002077" cy="2540001"/>
          </a:xfrm>
          <a:prstGeom prst="rect">
            <a:avLst/>
          </a:prstGeom>
          <a:ln w="12700">
            <a:miter lim="400000"/>
          </a:ln>
        </p:spPr>
      </p:pic>
      <p:pic>
        <p:nvPicPr>
          <p:cNvPr id="509" name="Image" descr="Image"/>
          <p:cNvPicPr>
            <a:picLocks noChangeAspect="1"/>
          </p:cNvPicPr>
          <p:nvPr/>
        </p:nvPicPr>
        <p:blipFill>
          <a:blip r:embed="rId18">
            <a:extLst/>
          </a:blip>
          <a:stretch>
            <a:fillRect/>
          </a:stretch>
        </p:blipFill>
        <p:spPr>
          <a:xfrm>
            <a:off x="3963446" y="10308166"/>
            <a:ext cx="2002077" cy="2540001"/>
          </a:xfrm>
          <a:prstGeom prst="rect">
            <a:avLst/>
          </a:prstGeom>
          <a:ln w="12700">
            <a:miter lim="400000"/>
          </a:ln>
        </p:spPr>
      </p:pic>
      <p:pic>
        <p:nvPicPr>
          <p:cNvPr id="510" name="Image" descr="Image"/>
          <p:cNvPicPr>
            <a:picLocks noChangeAspect="1"/>
          </p:cNvPicPr>
          <p:nvPr/>
        </p:nvPicPr>
        <p:blipFill>
          <a:blip r:embed="rId19">
            <a:extLst/>
          </a:blip>
          <a:stretch>
            <a:fillRect/>
          </a:stretch>
        </p:blipFill>
        <p:spPr>
          <a:xfrm>
            <a:off x="6037854" y="10308166"/>
            <a:ext cx="2002077" cy="2540001"/>
          </a:xfrm>
          <a:prstGeom prst="rect">
            <a:avLst/>
          </a:prstGeom>
          <a:ln w="12700">
            <a:miter lim="400000"/>
          </a:ln>
        </p:spPr>
      </p:pic>
      <p:sp>
        <p:nvSpPr>
          <p:cNvPr id="511" name="Partitioned Model"/>
          <p:cNvSpPr txBox="1"/>
          <p:nvPr/>
        </p:nvSpPr>
        <p:spPr>
          <a:xfrm>
            <a:off x="1926124" y="2598442"/>
            <a:ext cx="33444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Partitioned Model</a:t>
            </a:r>
          </a:p>
        </p:txBody>
      </p:sp>
      <p:sp>
        <p:nvSpPr>
          <p:cNvPr id="512" name="Poisson Model"/>
          <p:cNvSpPr txBox="1"/>
          <p:nvPr/>
        </p:nvSpPr>
        <p:spPr>
          <a:xfrm>
            <a:off x="1926124" y="6772508"/>
            <a:ext cx="2801494"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Poisson Model</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Image" descr="Image"/>
          <p:cNvPicPr>
            <a:picLocks noChangeAspect="1"/>
          </p:cNvPicPr>
          <p:nvPr/>
        </p:nvPicPr>
        <p:blipFill>
          <a:blip r:embed="rId2">
            <a:extLst/>
          </a:blip>
          <a:stretch>
            <a:fillRect/>
          </a:stretch>
        </p:blipFill>
        <p:spPr>
          <a:xfrm>
            <a:off x="1241122" y="3344333"/>
            <a:ext cx="2107802" cy="2540001"/>
          </a:xfrm>
          <a:prstGeom prst="rect">
            <a:avLst/>
          </a:prstGeom>
          <a:ln w="12700">
            <a:miter lim="400000"/>
          </a:ln>
        </p:spPr>
      </p:pic>
      <p:pic>
        <p:nvPicPr>
          <p:cNvPr id="515" name="Image" descr="Image"/>
          <p:cNvPicPr>
            <a:picLocks noChangeAspect="1"/>
          </p:cNvPicPr>
          <p:nvPr/>
        </p:nvPicPr>
        <p:blipFill>
          <a:blip r:embed="rId3">
            <a:extLst/>
          </a:blip>
          <a:stretch>
            <a:fillRect/>
          </a:stretch>
        </p:blipFill>
        <p:spPr>
          <a:xfrm>
            <a:off x="3421256" y="3344333"/>
            <a:ext cx="1698875" cy="2540001"/>
          </a:xfrm>
          <a:prstGeom prst="rect">
            <a:avLst/>
          </a:prstGeom>
          <a:ln w="12700">
            <a:miter lim="400000"/>
          </a:ln>
        </p:spPr>
      </p:pic>
      <p:pic>
        <p:nvPicPr>
          <p:cNvPr id="516" name="Image" descr="Image"/>
          <p:cNvPicPr>
            <a:picLocks noChangeAspect="1"/>
          </p:cNvPicPr>
          <p:nvPr/>
        </p:nvPicPr>
        <p:blipFill>
          <a:blip r:embed="rId4">
            <a:extLst/>
          </a:blip>
          <a:stretch>
            <a:fillRect/>
          </a:stretch>
        </p:blipFill>
        <p:spPr>
          <a:xfrm>
            <a:off x="5192462" y="3344333"/>
            <a:ext cx="1422933" cy="2540001"/>
          </a:xfrm>
          <a:prstGeom prst="rect">
            <a:avLst/>
          </a:prstGeom>
          <a:ln w="12700">
            <a:miter lim="400000"/>
          </a:ln>
        </p:spPr>
      </p:pic>
      <p:pic>
        <p:nvPicPr>
          <p:cNvPr id="517" name="Image" descr="Image"/>
          <p:cNvPicPr>
            <a:picLocks noChangeAspect="1"/>
          </p:cNvPicPr>
          <p:nvPr/>
        </p:nvPicPr>
        <p:blipFill>
          <a:blip r:embed="rId5">
            <a:extLst/>
          </a:blip>
          <a:stretch>
            <a:fillRect/>
          </a:stretch>
        </p:blipFill>
        <p:spPr>
          <a:xfrm>
            <a:off x="6687727" y="3344333"/>
            <a:ext cx="1698875" cy="2540001"/>
          </a:xfrm>
          <a:prstGeom prst="rect">
            <a:avLst/>
          </a:prstGeom>
          <a:ln w="12700">
            <a:miter lim="400000"/>
          </a:ln>
        </p:spPr>
      </p:pic>
      <p:pic>
        <p:nvPicPr>
          <p:cNvPr id="518" name="Image" descr="Image"/>
          <p:cNvPicPr>
            <a:picLocks noChangeAspect="1"/>
          </p:cNvPicPr>
          <p:nvPr/>
        </p:nvPicPr>
        <p:blipFill>
          <a:blip r:embed="rId6">
            <a:extLst/>
          </a:blip>
          <a:stretch>
            <a:fillRect/>
          </a:stretch>
        </p:blipFill>
        <p:spPr>
          <a:xfrm>
            <a:off x="8458934" y="3344333"/>
            <a:ext cx="1698875" cy="2540001"/>
          </a:xfrm>
          <a:prstGeom prst="rect">
            <a:avLst/>
          </a:prstGeom>
          <a:ln w="12700">
            <a:miter lim="400000"/>
          </a:ln>
        </p:spPr>
      </p:pic>
      <p:sp>
        <p:nvSpPr>
          <p:cNvPr id="519" name="Cognate: Bad"/>
          <p:cNvSpPr txBox="1"/>
          <p:nvPr/>
        </p:nvSpPr>
        <p:spPr>
          <a:xfrm>
            <a:off x="9628248" y="851274"/>
            <a:ext cx="4077311"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Cognate: Bad</a:t>
            </a:r>
          </a:p>
        </p:txBody>
      </p:sp>
      <p:pic>
        <p:nvPicPr>
          <p:cNvPr id="520" name="Image" descr="Image"/>
          <p:cNvPicPr>
            <a:picLocks noChangeAspect="1"/>
          </p:cNvPicPr>
          <p:nvPr/>
        </p:nvPicPr>
        <p:blipFill>
          <a:blip r:embed="rId7">
            <a:extLst/>
          </a:blip>
          <a:stretch>
            <a:fillRect/>
          </a:stretch>
        </p:blipFill>
        <p:spPr>
          <a:xfrm>
            <a:off x="1155700" y="7461250"/>
            <a:ext cx="2999552" cy="2540000"/>
          </a:xfrm>
          <a:prstGeom prst="rect">
            <a:avLst/>
          </a:prstGeom>
          <a:ln w="12700">
            <a:miter lim="400000"/>
          </a:ln>
        </p:spPr>
      </p:pic>
      <p:pic>
        <p:nvPicPr>
          <p:cNvPr id="521" name="Image" descr="Image"/>
          <p:cNvPicPr>
            <a:picLocks noChangeAspect="1"/>
          </p:cNvPicPr>
          <p:nvPr/>
        </p:nvPicPr>
        <p:blipFill>
          <a:blip r:embed="rId8">
            <a:extLst/>
          </a:blip>
          <a:stretch>
            <a:fillRect/>
          </a:stretch>
        </p:blipFill>
        <p:spPr>
          <a:xfrm>
            <a:off x="4219692" y="7461250"/>
            <a:ext cx="2005639" cy="2540000"/>
          </a:xfrm>
          <a:prstGeom prst="rect">
            <a:avLst/>
          </a:prstGeom>
          <a:ln w="12700">
            <a:miter lim="400000"/>
          </a:ln>
        </p:spPr>
      </p:pic>
      <p:pic>
        <p:nvPicPr>
          <p:cNvPr id="522" name="Image" descr="Image"/>
          <p:cNvPicPr>
            <a:picLocks noChangeAspect="1"/>
          </p:cNvPicPr>
          <p:nvPr/>
        </p:nvPicPr>
        <p:blipFill>
          <a:blip r:embed="rId9">
            <a:extLst/>
          </a:blip>
          <a:stretch>
            <a:fillRect/>
          </a:stretch>
        </p:blipFill>
        <p:spPr>
          <a:xfrm>
            <a:off x="6289771" y="7461250"/>
            <a:ext cx="2269258" cy="2540000"/>
          </a:xfrm>
          <a:prstGeom prst="rect">
            <a:avLst/>
          </a:prstGeom>
          <a:ln w="12700">
            <a:miter lim="400000"/>
          </a:ln>
        </p:spPr>
      </p:pic>
      <p:pic>
        <p:nvPicPr>
          <p:cNvPr id="523" name="Image" descr="Image"/>
          <p:cNvPicPr>
            <a:picLocks noChangeAspect="1"/>
          </p:cNvPicPr>
          <p:nvPr/>
        </p:nvPicPr>
        <p:blipFill>
          <a:blip r:embed="rId10">
            <a:extLst/>
          </a:blip>
          <a:stretch>
            <a:fillRect/>
          </a:stretch>
        </p:blipFill>
        <p:spPr>
          <a:xfrm>
            <a:off x="8623468" y="7461250"/>
            <a:ext cx="1991390" cy="2540000"/>
          </a:xfrm>
          <a:prstGeom prst="rect">
            <a:avLst/>
          </a:prstGeom>
          <a:ln w="12700">
            <a:miter lim="400000"/>
          </a:ln>
        </p:spPr>
      </p:pic>
      <p:pic>
        <p:nvPicPr>
          <p:cNvPr id="524" name="Image" descr="Image"/>
          <p:cNvPicPr>
            <a:picLocks noChangeAspect="1"/>
          </p:cNvPicPr>
          <p:nvPr/>
        </p:nvPicPr>
        <p:blipFill>
          <a:blip r:embed="rId11">
            <a:extLst/>
          </a:blip>
          <a:stretch>
            <a:fillRect/>
          </a:stretch>
        </p:blipFill>
        <p:spPr>
          <a:xfrm>
            <a:off x="10693548" y="7461250"/>
            <a:ext cx="1439215" cy="2540000"/>
          </a:xfrm>
          <a:prstGeom prst="rect">
            <a:avLst/>
          </a:prstGeom>
          <a:ln w="12700">
            <a:miter lim="400000"/>
          </a:ln>
        </p:spPr>
      </p:pic>
      <p:pic>
        <p:nvPicPr>
          <p:cNvPr id="525" name="Image" descr="Image"/>
          <p:cNvPicPr>
            <a:picLocks noChangeAspect="1"/>
          </p:cNvPicPr>
          <p:nvPr/>
        </p:nvPicPr>
        <p:blipFill>
          <a:blip r:embed="rId12">
            <a:extLst/>
          </a:blip>
          <a:stretch>
            <a:fillRect/>
          </a:stretch>
        </p:blipFill>
        <p:spPr>
          <a:xfrm>
            <a:off x="12208933" y="7461250"/>
            <a:ext cx="2272820" cy="2540000"/>
          </a:xfrm>
          <a:prstGeom prst="rect">
            <a:avLst/>
          </a:prstGeom>
          <a:ln w="12700">
            <a:miter lim="400000"/>
          </a:ln>
        </p:spPr>
      </p:pic>
      <p:pic>
        <p:nvPicPr>
          <p:cNvPr id="526" name="Image" descr="Image"/>
          <p:cNvPicPr>
            <a:picLocks noChangeAspect="1"/>
          </p:cNvPicPr>
          <p:nvPr/>
        </p:nvPicPr>
        <p:blipFill>
          <a:blip r:embed="rId13">
            <a:extLst/>
          </a:blip>
          <a:stretch>
            <a:fillRect/>
          </a:stretch>
        </p:blipFill>
        <p:spPr>
          <a:xfrm>
            <a:off x="14554085" y="7461250"/>
            <a:ext cx="2272820" cy="2540000"/>
          </a:xfrm>
          <a:prstGeom prst="rect">
            <a:avLst/>
          </a:prstGeom>
          <a:ln w="12700">
            <a:miter lim="400000"/>
          </a:ln>
        </p:spPr>
      </p:pic>
      <p:pic>
        <p:nvPicPr>
          <p:cNvPr id="527" name="Image" descr="Image"/>
          <p:cNvPicPr>
            <a:picLocks noChangeAspect="1"/>
          </p:cNvPicPr>
          <p:nvPr/>
        </p:nvPicPr>
        <p:blipFill>
          <a:blip r:embed="rId14">
            <a:extLst/>
          </a:blip>
          <a:stretch>
            <a:fillRect/>
          </a:stretch>
        </p:blipFill>
        <p:spPr>
          <a:xfrm>
            <a:off x="16899236" y="7461250"/>
            <a:ext cx="2002077" cy="2540000"/>
          </a:xfrm>
          <a:prstGeom prst="rect">
            <a:avLst/>
          </a:prstGeom>
          <a:ln w="12700">
            <a:miter lim="400000"/>
          </a:ln>
        </p:spPr>
      </p:pic>
      <p:pic>
        <p:nvPicPr>
          <p:cNvPr id="528" name="Image" descr="Image"/>
          <p:cNvPicPr>
            <a:picLocks noChangeAspect="1"/>
          </p:cNvPicPr>
          <p:nvPr/>
        </p:nvPicPr>
        <p:blipFill>
          <a:blip r:embed="rId15">
            <a:extLst/>
          </a:blip>
          <a:stretch>
            <a:fillRect/>
          </a:stretch>
        </p:blipFill>
        <p:spPr>
          <a:xfrm>
            <a:off x="18973643" y="7461250"/>
            <a:ext cx="1439215" cy="2540000"/>
          </a:xfrm>
          <a:prstGeom prst="rect">
            <a:avLst/>
          </a:prstGeom>
          <a:ln w="12700">
            <a:miter lim="400000"/>
          </a:ln>
        </p:spPr>
      </p:pic>
      <p:pic>
        <p:nvPicPr>
          <p:cNvPr id="529" name="Image" descr="Image"/>
          <p:cNvPicPr>
            <a:picLocks noChangeAspect="1"/>
          </p:cNvPicPr>
          <p:nvPr/>
        </p:nvPicPr>
        <p:blipFill>
          <a:blip r:embed="rId16">
            <a:extLst/>
          </a:blip>
          <a:stretch>
            <a:fillRect/>
          </a:stretch>
        </p:blipFill>
        <p:spPr>
          <a:xfrm>
            <a:off x="20485191" y="7461250"/>
            <a:ext cx="2258570" cy="2540000"/>
          </a:xfrm>
          <a:prstGeom prst="rect">
            <a:avLst/>
          </a:prstGeom>
          <a:ln w="12700">
            <a:miter lim="400000"/>
          </a:ln>
        </p:spPr>
      </p:pic>
      <p:pic>
        <p:nvPicPr>
          <p:cNvPr id="530" name="Image" descr="Image"/>
          <p:cNvPicPr>
            <a:picLocks noChangeAspect="1"/>
          </p:cNvPicPr>
          <p:nvPr/>
        </p:nvPicPr>
        <p:blipFill>
          <a:blip r:embed="rId17">
            <a:extLst/>
          </a:blip>
          <a:stretch>
            <a:fillRect/>
          </a:stretch>
        </p:blipFill>
        <p:spPr>
          <a:xfrm>
            <a:off x="1882908" y="10308166"/>
            <a:ext cx="2002077" cy="2540001"/>
          </a:xfrm>
          <a:prstGeom prst="rect">
            <a:avLst/>
          </a:prstGeom>
          <a:ln w="12700">
            <a:miter lim="400000"/>
          </a:ln>
        </p:spPr>
      </p:pic>
      <p:pic>
        <p:nvPicPr>
          <p:cNvPr id="531" name="Image" descr="Image"/>
          <p:cNvPicPr>
            <a:picLocks noChangeAspect="1"/>
          </p:cNvPicPr>
          <p:nvPr/>
        </p:nvPicPr>
        <p:blipFill>
          <a:blip r:embed="rId18">
            <a:extLst/>
          </a:blip>
          <a:stretch>
            <a:fillRect/>
          </a:stretch>
        </p:blipFill>
        <p:spPr>
          <a:xfrm>
            <a:off x="3963446" y="10308166"/>
            <a:ext cx="2002077" cy="2540001"/>
          </a:xfrm>
          <a:prstGeom prst="rect">
            <a:avLst/>
          </a:prstGeom>
          <a:ln w="12700">
            <a:miter lim="400000"/>
          </a:ln>
        </p:spPr>
      </p:pic>
      <p:pic>
        <p:nvPicPr>
          <p:cNvPr id="532" name="Image" descr="Image"/>
          <p:cNvPicPr>
            <a:picLocks noChangeAspect="1"/>
          </p:cNvPicPr>
          <p:nvPr/>
        </p:nvPicPr>
        <p:blipFill>
          <a:blip r:embed="rId19">
            <a:extLst/>
          </a:blip>
          <a:stretch>
            <a:fillRect/>
          </a:stretch>
        </p:blipFill>
        <p:spPr>
          <a:xfrm>
            <a:off x="6037854" y="10308166"/>
            <a:ext cx="2002077" cy="2540001"/>
          </a:xfrm>
          <a:prstGeom prst="rect">
            <a:avLst/>
          </a:prstGeom>
          <a:ln w="12700">
            <a:miter lim="400000"/>
          </a:ln>
        </p:spPr>
      </p:pic>
      <p:sp>
        <p:nvSpPr>
          <p:cNvPr id="533" name="Partitioned Model"/>
          <p:cNvSpPr txBox="1"/>
          <p:nvPr/>
        </p:nvSpPr>
        <p:spPr>
          <a:xfrm>
            <a:off x="1926124" y="2598442"/>
            <a:ext cx="33444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Partitioned Model</a:t>
            </a:r>
          </a:p>
        </p:txBody>
      </p:sp>
      <p:sp>
        <p:nvSpPr>
          <p:cNvPr id="534" name="Poisson Model"/>
          <p:cNvSpPr txBox="1"/>
          <p:nvPr/>
        </p:nvSpPr>
        <p:spPr>
          <a:xfrm>
            <a:off x="1926124" y="6772508"/>
            <a:ext cx="2801494"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Poisson Model</a:t>
            </a:r>
          </a:p>
        </p:txBody>
      </p:sp>
      <p:pic>
        <p:nvPicPr>
          <p:cNvPr id="535" name="Image" descr="Image"/>
          <p:cNvPicPr>
            <a:picLocks noChangeAspect="1"/>
          </p:cNvPicPr>
          <p:nvPr/>
        </p:nvPicPr>
        <p:blipFill>
          <a:blip r:embed="rId20">
            <a:extLst/>
          </a:blip>
          <a:stretch>
            <a:fillRect/>
          </a:stretch>
        </p:blipFill>
        <p:spPr>
          <a:xfrm>
            <a:off x="16388097" y="657233"/>
            <a:ext cx="6435395" cy="6435395"/>
          </a:xfrm>
          <a:prstGeom prst="rect">
            <a:avLst/>
          </a:prstGeom>
          <a:ln w="12700">
            <a:miter lim="400000"/>
          </a:ln>
        </p:spPr>
      </p:pic>
      <p:pic>
        <p:nvPicPr>
          <p:cNvPr id="536" name="Circle Circle" descr="Circle Circle"/>
          <p:cNvPicPr>
            <a:picLocks noChangeAspect="0"/>
          </p:cNvPicPr>
          <p:nvPr/>
        </p:nvPicPr>
        <p:blipFill>
          <a:blip r:embed="rId21">
            <a:extLst/>
          </a:blip>
          <a:stretch>
            <a:fillRect/>
          </a:stretch>
        </p:blipFill>
        <p:spPr>
          <a:xfrm>
            <a:off x="21114942" y="4868333"/>
            <a:ext cx="820518" cy="820518"/>
          </a:xfrm>
          <a:prstGeom prst="rect">
            <a:avLst/>
          </a:prstGeom>
        </p:spPr>
      </p:pic>
      <p:pic>
        <p:nvPicPr>
          <p:cNvPr id="538" name="Circle Circle" descr="Circle Circle"/>
          <p:cNvPicPr>
            <a:picLocks noChangeAspect="0"/>
          </p:cNvPicPr>
          <p:nvPr/>
        </p:nvPicPr>
        <p:blipFill>
          <a:blip r:embed="rId21">
            <a:extLst/>
          </a:blip>
          <a:stretch>
            <a:fillRect/>
          </a:stretch>
        </p:blipFill>
        <p:spPr>
          <a:xfrm>
            <a:off x="21114942" y="626533"/>
            <a:ext cx="820518" cy="820518"/>
          </a:xfrm>
          <a:prstGeom prst="rect">
            <a:avLst/>
          </a:prstGeom>
        </p:spPr>
      </p:pic>
      <p:pic>
        <p:nvPicPr>
          <p:cNvPr id="540" name="Line Line" descr="Line Line"/>
          <p:cNvPicPr>
            <a:picLocks noChangeAspect="0"/>
          </p:cNvPicPr>
          <p:nvPr/>
        </p:nvPicPr>
        <p:blipFill>
          <a:blip r:embed="rId22">
            <a:extLst/>
          </a:blip>
          <a:stretch>
            <a:fillRect/>
          </a:stretch>
        </p:blipFill>
        <p:spPr>
          <a:xfrm rot="5400000">
            <a:off x="2215069" y="2416170"/>
            <a:ext cx="1389206" cy="457905"/>
          </a:xfrm>
          <a:prstGeom prst="rect">
            <a:avLst/>
          </a:prstGeom>
        </p:spPr>
      </p:pic>
      <p:pic>
        <p:nvPicPr>
          <p:cNvPr id="542" name="Line Line" descr="Line Line"/>
          <p:cNvPicPr>
            <a:picLocks noChangeAspect="0"/>
          </p:cNvPicPr>
          <p:nvPr/>
        </p:nvPicPr>
        <p:blipFill>
          <a:blip r:embed="rId22">
            <a:extLst/>
          </a:blip>
          <a:stretch>
            <a:fillRect/>
          </a:stretch>
        </p:blipFill>
        <p:spPr>
          <a:xfrm rot="5400000">
            <a:off x="9775802" y="6488637"/>
            <a:ext cx="1389207" cy="457904"/>
          </a:xfrm>
          <a:prstGeom prst="rect">
            <a:avLst/>
          </a:prstGeom>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Why this is neat"/>
          <p:cNvSpPr txBox="1"/>
          <p:nvPr>
            <p:ph type="title"/>
          </p:nvPr>
        </p:nvSpPr>
        <p:spPr>
          <a:prstGeom prst="rect">
            <a:avLst/>
          </a:prstGeom>
        </p:spPr>
        <p:txBody>
          <a:bodyPr/>
          <a:lstStyle/>
          <a:p>
            <a:pPr/>
            <a:r>
              <a:t>Why this is neat</a:t>
            </a:r>
          </a:p>
        </p:txBody>
      </p:sp>
      <p:sp>
        <p:nvSpPr>
          <p:cNvPr id="546" name="The procedure we use is more faithful to the observations, which are the words as they are spoken by the native speakers.…"/>
          <p:cNvSpPr txBox="1"/>
          <p:nvPr>
            <p:ph type="body" idx="1"/>
          </p:nvPr>
        </p:nvSpPr>
        <p:spPr>
          <a:prstGeom prst="rect">
            <a:avLst/>
          </a:prstGeom>
        </p:spPr>
        <p:txBody>
          <a:bodyPr/>
          <a:lstStyle/>
          <a:p>
            <a:pPr marL="488950" indent="-488950" defTabSz="635634">
              <a:spcBef>
                <a:spcPts val="4500"/>
              </a:spcBef>
              <a:defRPr sz="3696"/>
            </a:pPr>
            <a:r>
              <a:t>The procedure we use is more faithful to the observations, which are the words as they are spoken by the native speakers.</a:t>
            </a:r>
          </a:p>
          <a:p>
            <a:pPr marL="488950" indent="-488950" defTabSz="635634">
              <a:spcBef>
                <a:spcPts val="4500"/>
              </a:spcBef>
              <a:defRPr sz="3696"/>
            </a:pPr>
            <a:r>
              <a:t>Our method does not rely on coding words into binary states.</a:t>
            </a:r>
          </a:p>
          <a:p>
            <a:pPr marL="488950" indent="-488950" defTabSz="635634">
              <a:spcBef>
                <a:spcPts val="4500"/>
              </a:spcBef>
              <a:defRPr sz="3696"/>
            </a:pPr>
            <a:r>
              <a:t>The model is event based. Words can transform via a substitution, insertion, or deletion (of single word segments). </a:t>
            </a:r>
          </a:p>
          <a:p>
            <a:pPr marL="488950" indent="-488950" defTabSz="635634">
              <a:spcBef>
                <a:spcPts val="4500"/>
              </a:spcBef>
              <a:defRPr sz="3696"/>
            </a:pPr>
            <a:r>
              <a:t>Within the constraints of the model, then, we can learn about the evolution of language at a fine-scale level.</a:t>
            </a:r>
          </a:p>
          <a:p>
            <a:pPr marL="488950" indent="-488950" defTabSz="635634">
              <a:spcBef>
                <a:spcPts val="4500"/>
              </a:spcBef>
              <a:defRPr sz="3696"/>
            </a:pPr>
            <a:r>
              <a:t>This method may be better suited for divergence time estimation.</a:t>
            </a:r>
          </a:p>
          <a:p>
            <a:pPr marL="488950" indent="-488950" defTabSz="635634">
              <a:spcBef>
                <a:spcPts val="4500"/>
              </a:spcBef>
              <a:defRPr sz="3696"/>
            </a:pPr>
            <a:r>
              <a:t>Most importantly, we provide a framework for studying language evolution that goes well beyond simply estimating the relationships of languages, but allows linguists to develop and compare new (and presumably more sensible) models of language change.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Going Forward"/>
          <p:cNvSpPr txBox="1"/>
          <p:nvPr>
            <p:ph type="title"/>
          </p:nvPr>
        </p:nvSpPr>
        <p:spPr>
          <a:prstGeom prst="rect">
            <a:avLst/>
          </a:prstGeom>
        </p:spPr>
        <p:txBody>
          <a:bodyPr/>
          <a:lstStyle/>
          <a:p>
            <a:pPr/>
            <a:r>
              <a:t>Going Forward</a:t>
            </a:r>
          </a:p>
        </p:txBody>
      </p:sp>
      <p:sp>
        <p:nvSpPr>
          <p:cNvPr id="549" name="Rectangle"/>
          <p:cNvSpPr/>
          <p:nvPr/>
        </p:nvSpPr>
        <p:spPr>
          <a:xfrm>
            <a:off x="1617133" y="5630333"/>
            <a:ext cx="20454541" cy="556531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50" name="Data will be frozen at the end of February…"/>
          <p:cNvSpPr txBox="1"/>
          <p:nvPr>
            <p:ph type="body" idx="1"/>
          </p:nvPr>
        </p:nvSpPr>
        <p:spPr>
          <a:prstGeom prst="rect">
            <a:avLst/>
          </a:prstGeom>
        </p:spPr>
        <p:txBody>
          <a:bodyPr/>
          <a:lstStyle/>
          <a:p>
            <a:pPr/>
            <a:r>
              <a:t>Data will be frozen at the end of February</a:t>
            </a:r>
          </a:p>
          <a:p>
            <a:pPr/>
            <a:r>
              <a:t>Analyses under Poisson, partitioned, and GTR models</a:t>
            </a:r>
          </a:p>
          <a:p>
            <a:pPr/>
            <a:r>
              <a:t>Need to implement marginal likelihood calculations</a:t>
            </a:r>
          </a:p>
          <a:p>
            <a:pPr/>
            <a:r>
              <a:t>Would like to develop the stochastic mapping machinery for examining histories of insertion and deletion (under the TKF91 model), </a:t>
            </a:r>
            <a:r>
              <a:rPr i="1"/>
              <a:t>a la</a:t>
            </a:r>
            <a:r>
              <a:t> Nielsen (2002).</a:t>
            </a:r>
          </a:p>
          <a:p>
            <a:pPr/>
            <a:r>
              <a:t>Implement more elaborate models of language evolution, including context dependence.</a:t>
            </a:r>
          </a:p>
        </p:txBody>
      </p:sp>
      <p:sp>
        <p:nvSpPr>
          <p:cNvPr id="551" name="Rectangle"/>
          <p:cNvSpPr/>
          <p:nvPr/>
        </p:nvSpPr>
        <p:spPr>
          <a:xfrm>
            <a:off x="1549400" y="4868333"/>
            <a:ext cx="20454541" cy="7854025"/>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Going Forward"/>
          <p:cNvSpPr txBox="1"/>
          <p:nvPr>
            <p:ph type="title"/>
          </p:nvPr>
        </p:nvSpPr>
        <p:spPr>
          <a:prstGeom prst="rect">
            <a:avLst/>
          </a:prstGeom>
        </p:spPr>
        <p:txBody>
          <a:bodyPr/>
          <a:lstStyle/>
          <a:p>
            <a:pPr/>
            <a:r>
              <a:t>Going Forward</a:t>
            </a:r>
          </a:p>
        </p:txBody>
      </p:sp>
      <p:sp>
        <p:nvSpPr>
          <p:cNvPr id="554" name="Rectangle"/>
          <p:cNvSpPr/>
          <p:nvPr/>
        </p:nvSpPr>
        <p:spPr>
          <a:xfrm>
            <a:off x="1617133" y="7039504"/>
            <a:ext cx="20454541" cy="4156142"/>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55" name="Data will be frozen at the end of February…"/>
          <p:cNvSpPr txBox="1"/>
          <p:nvPr>
            <p:ph type="body" idx="1"/>
          </p:nvPr>
        </p:nvSpPr>
        <p:spPr>
          <a:prstGeom prst="rect">
            <a:avLst/>
          </a:prstGeom>
        </p:spPr>
        <p:txBody>
          <a:bodyPr/>
          <a:lstStyle/>
          <a:p>
            <a:pPr/>
            <a:r>
              <a:t>Data will be frozen at the end of February</a:t>
            </a:r>
          </a:p>
          <a:p>
            <a:pPr/>
            <a:r>
              <a:t>Analyses under Poisson, partitioned, and GTR models</a:t>
            </a:r>
          </a:p>
          <a:p>
            <a:pPr/>
            <a:r>
              <a:t>Need to implement marginal likelihood calculations</a:t>
            </a:r>
          </a:p>
          <a:p>
            <a:pPr/>
            <a:r>
              <a:t>Would like to develop the stochastic mapping machinery for examining histories of insertion and deletion (under the TKF91 model), </a:t>
            </a:r>
            <a:r>
              <a:rPr i="1"/>
              <a:t>a la</a:t>
            </a:r>
            <a:r>
              <a:t> Nielsen (2002).</a:t>
            </a:r>
          </a:p>
          <a:p>
            <a:pPr/>
            <a:r>
              <a:t>Implement more elaborate models of language evolution, including context dependence.</a:t>
            </a:r>
          </a:p>
        </p:txBody>
      </p:sp>
      <p:sp>
        <p:nvSpPr>
          <p:cNvPr id="556" name="Rectangle"/>
          <p:cNvSpPr/>
          <p:nvPr/>
        </p:nvSpPr>
        <p:spPr>
          <a:xfrm>
            <a:off x="1549400" y="6013450"/>
            <a:ext cx="20454541" cy="6708908"/>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Going Forward"/>
          <p:cNvSpPr txBox="1"/>
          <p:nvPr>
            <p:ph type="title"/>
          </p:nvPr>
        </p:nvSpPr>
        <p:spPr>
          <a:prstGeom prst="rect">
            <a:avLst/>
          </a:prstGeom>
        </p:spPr>
        <p:txBody>
          <a:bodyPr/>
          <a:lstStyle/>
          <a:p>
            <a:pPr/>
            <a:r>
              <a:t>Going Forward</a:t>
            </a:r>
          </a:p>
        </p:txBody>
      </p:sp>
      <p:sp>
        <p:nvSpPr>
          <p:cNvPr id="559" name="Rectangle"/>
          <p:cNvSpPr/>
          <p:nvPr/>
        </p:nvSpPr>
        <p:spPr>
          <a:xfrm>
            <a:off x="1617133" y="8473281"/>
            <a:ext cx="20454541" cy="2722365"/>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60" name="Data will be frozen at the end of February…"/>
          <p:cNvSpPr txBox="1"/>
          <p:nvPr>
            <p:ph type="body" idx="1"/>
          </p:nvPr>
        </p:nvSpPr>
        <p:spPr>
          <a:prstGeom prst="rect">
            <a:avLst/>
          </a:prstGeom>
        </p:spPr>
        <p:txBody>
          <a:bodyPr/>
          <a:lstStyle/>
          <a:p>
            <a:pPr/>
            <a:r>
              <a:t>Data will be frozen at the end of February</a:t>
            </a:r>
          </a:p>
          <a:p>
            <a:pPr/>
            <a:r>
              <a:t>Analyses under Poisson, partitioned, and GTR models</a:t>
            </a:r>
          </a:p>
          <a:p>
            <a:pPr/>
            <a:r>
              <a:t>Need to implement marginal likelihood calculations</a:t>
            </a:r>
          </a:p>
          <a:p>
            <a:pPr/>
            <a:r>
              <a:t>Would like to develop the stochastic mapping machinery for examining histories of insertion and deletion (under the TKF91 model), </a:t>
            </a:r>
            <a:r>
              <a:rPr i="1"/>
              <a:t>a la</a:t>
            </a:r>
            <a:r>
              <a:t> Nielsen (2002).</a:t>
            </a:r>
          </a:p>
          <a:p>
            <a:pPr/>
            <a:r>
              <a:t>Implement more elaborate models of language evolution, including context dependence.</a:t>
            </a:r>
          </a:p>
        </p:txBody>
      </p:sp>
      <p:sp>
        <p:nvSpPr>
          <p:cNvPr id="561" name="Rectangle"/>
          <p:cNvSpPr/>
          <p:nvPr/>
        </p:nvSpPr>
        <p:spPr>
          <a:xfrm>
            <a:off x="1549400" y="7768960"/>
            <a:ext cx="20454541" cy="4953398"/>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3" name="Image" descr="Image"/>
          <p:cNvPicPr>
            <a:picLocks noChangeAspect="1"/>
          </p:cNvPicPr>
          <p:nvPr/>
        </p:nvPicPr>
        <p:blipFill>
          <a:blip r:embed="rId2">
            <a:extLst/>
          </a:blip>
          <a:stretch>
            <a:fillRect/>
          </a:stretch>
        </p:blipFill>
        <p:spPr>
          <a:xfrm>
            <a:off x="9401103" y="3261055"/>
            <a:ext cx="4607771" cy="1501017"/>
          </a:xfrm>
          <a:prstGeom prst="rect">
            <a:avLst/>
          </a:prstGeom>
          <a:ln w="12700">
            <a:miter lim="400000"/>
          </a:ln>
        </p:spPr>
      </p:pic>
      <p:sp>
        <p:nvSpPr>
          <p:cNvPr id="564" name="Likelihood Ratio"/>
          <p:cNvSpPr txBox="1"/>
          <p:nvPr/>
        </p:nvSpPr>
        <p:spPr>
          <a:xfrm>
            <a:off x="9289905" y="2121274"/>
            <a:ext cx="483016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Likelihood Ratio</a:t>
            </a:r>
          </a:p>
        </p:txBody>
      </p:sp>
      <p:sp>
        <p:nvSpPr>
          <p:cNvPr id="565" name="Bayes Factor"/>
          <p:cNvSpPr txBox="1"/>
          <p:nvPr/>
        </p:nvSpPr>
        <p:spPr>
          <a:xfrm>
            <a:off x="9733999" y="7209741"/>
            <a:ext cx="394197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Bayes Factor</a:t>
            </a:r>
          </a:p>
        </p:txBody>
      </p:sp>
      <p:sp>
        <p:nvSpPr>
          <p:cNvPr id="566" name="Line"/>
          <p:cNvSpPr/>
          <p:nvPr/>
        </p:nvSpPr>
        <p:spPr>
          <a:xfrm>
            <a:off x="9345138" y="3101423"/>
            <a:ext cx="4607770" cy="1"/>
          </a:xfrm>
          <a:prstGeom prst="line">
            <a:avLst/>
          </a:prstGeom>
          <a:ln w="38100">
            <a:solidFill>
              <a:srgbClr val="000000"/>
            </a:solidFill>
            <a:miter lim="400000"/>
          </a:ln>
        </p:spPr>
        <p:txBody>
          <a:bodyPr lIns="50800" tIns="50800" rIns="50800" bIns="50800" anchor="ctr"/>
          <a:lstStyle/>
          <a:p>
            <a:pPr/>
          </a:p>
        </p:txBody>
      </p:sp>
      <p:sp>
        <p:nvSpPr>
          <p:cNvPr id="567" name="Line"/>
          <p:cNvSpPr/>
          <p:nvPr/>
        </p:nvSpPr>
        <p:spPr>
          <a:xfrm>
            <a:off x="7829605" y="8088290"/>
            <a:ext cx="7200791" cy="1"/>
          </a:xfrm>
          <a:prstGeom prst="line">
            <a:avLst/>
          </a:prstGeom>
          <a:ln w="38100">
            <a:solidFill>
              <a:srgbClr val="000000"/>
            </a:solidFill>
            <a:miter lim="400000"/>
          </a:ln>
        </p:spPr>
        <p:txBody>
          <a:bodyPr lIns="50800" tIns="50800" rIns="50800" bIns="50800" anchor="ctr"/>
          <a:lstStyle/>
          <a:p>
            <a:pPr/>
          </a:p>
        </p:txBody>
      </p:sp>
      <p:pic>
        <p:nvPicPr>
          <p:cNvPr id="568" name="Image" descr="Image"/>
          <p:cNvPicPr>
            <a:picLocks noChangeAspect="1"/>
          </p:cNvPicPr>
          <p:nvPr/>
        </p:nvPicPr>
        <p:blipFill>
          <a:blip r:embed="rId3">
            <a:extLst/>
          </a:blip>
          <a:stretch>
            <a:fillRect/>
          </a:stretch>
        </p:blipFill>
        <p:spPr>
          <a:xfrm>
            <a:off x="7712271" y="8379214"/>
            <a:ext cx="7435458" cy="1456606"/>
          </a:xfrm>
          <a:prstGeom prst="rect">
            <a:avLst/>
          </a:prstGeom>
          <a:ln w="12700">
            <a:miter lim="400000"/>
          </a:ln>
        </p:spPr>
      </p:pic>
      <p:sp>
        <p:nvSpPr>
          <p:cNvPr id="569" name="Rectangle"/>
          <p:cNvSpPr/>
          <p:nvPr/>
        </p:nvSpPr>
        <p:spPr>
          <a:xfrm>
            <a:off x="7442200" y="6985000"/>
            <a:ext cx="8413647" cy="346935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Obvious problems with any phylogenetic analysis of language"/>
          <p:cNvSpPr txBox="1"/>
          <p:nvPr>
            <p:ph type="title"/>
          </p:nvPr>
        </p:nvSpPr>
        <p:spPr>
          <a:xfrm>
            <a:off x="1689100" y="2082800"/>
            <a:ext cx="21005800" cy="2286000"/>
          </a:xfrm>
          <a:prstGeom prst="rect">
            <a:avLst/>
          </a:prstGeom>
        </p:spPr>
        <p:txBody>
          <a:bodyPr/>
          <a:lstStyle>
            <a:lvl1pPr defTabSz="520065">
              <a:defRPr sz="7056"/>
            </a:lvl1pPr>
          </a:lstStyle>
          <a:p>
            <a:pPr/>
            <a:r>
              <a:t>Obvious problems with any phylogenetic analysis of language</a:t>
            </a:r>
          </a:p>
        </p:txBody>
      </p:sp>
      <p:sp>
        <p:nvSpPr>
          <p:cNvPr id="141" name="Sharing of words across languages…"/>
          <p:cNvSpPr txBox="1"/>
          <p:nvPr>
            <p:ph type="body" idx="1"/>
          </p:nvPr>
        </p:nvSpPr>
        <p:spPr>
          <a:xfrm>
            <a:off x="2281766" y="3708400"/>
            <a:ext cx="21005801" cy="9296400"/>
          </a:xfrm>
          <a:prstGeom prst="rect">
            <a:avLst/>
          </a:prstGeom>
        </p:spPr>
        <p:txBody>
          <a:bodyPr/>
          <a:lstStyle/>
          <a:p>
            <a:pPr/>
            <a:r>
              <a:t>Sharing of words across languages</a:t>
            </a:r>
          </a:p>
          <a:p>
            <a:pPr/>
            <a:r>
              <a:t>Horizontal transfer of words, from one language to another</a:t>
            </a:r>
          </a:p>
          <a:p>
            <a:pPr/>
            <a:r>
              <a:t>Word borrowing</a:t>
            </a:r>
          </a:p>
        </p:txBody>
      </p:sp>
      <p:sp>
        <p:nvSpPr>
          <p:cNvPr id="142" name="Rectangle"/>
          <p:cNvSpPr/>
          <p:nvPr/>
        </p:nvSpPr>
        <p:spPr>
          <a:xfrm>
            <a:off x="2209800" y="9115094"/>
            <a:ext cx="16952186" cy="181233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1" name="Image" descr="Image"/>
          <p:cNvPicPr>
            <a:picLocks noChangeAspect="1"/>
          </p:cNvPicPr>
          <p:nvPr/>
        </p:nvPicPr>
        <p:blipFill>
          <a:blip r:embed="rId2">
            <a:extLst/>
          </a:blip>
          <a:stretch>
            <a:fillRect/>
          </a:stretch>
        </p:blipFill>
        <p:spPr>
          <a:xfrm>
            <a:off x="9401103" y="3261055"/>
            <a:ext cx="4607771" cy="1501017"/>
          </a:xfrm>
          <a:prstGeom prst="rect">
            <a:avLst/>
          </a:prstGeom>
          <a:ln w="12700">
            <a:miter lim="400000"/>
          </a:ln>
        </p:spPr>
      </p:pic>
      <p:sp>
        <p:nvSpPr>
          <p:cNvPr id="572" name="Likelihood Ratio"/>
          <p:cNvSpPr txBox="1"/>
          <p:nvPr/>
        </p:nvSpPr>
        <p:spPr>
          <a:xfrm>
            <a:off x="9289905" y="2121274"/>
            <a:ext cx="483016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Likelihood Ratio</a:t>
            </a:r>
          </a:p>
        </p:txBody>
      </p:sp>
      <p:sp>
        <p:nvSpPr>
          <p:cNvPr id="573" name="Bayes Factor"/>
          <p:cNvSpPr txBox="1"/>
          <p:nvPr/>
        </p:nvSpPr>
        <p:spPr>
          <a:xfrm>
            <a:off x="9733999" y="7209741"/>
            <a:ext cx="394197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4800"/>
            </a:lvl1pPr>
          </a:lstStyle>
          <a:p>
            <a:pPr/>
            <a:r>
              <a:t>Bayes Factor</a:t>
            </a:r>
          </a:p>
        </p:txBody>
      </p:sp>
      <p:sp>
        <p:nvSpPr>
          <p:cNvPr id="574" name="Line"/>
          <p:cNvSpPr/>
          <p:nvPr/>
        </p:nvSpPr>
        <p:spPr>
          <a:xfrm>
            <a:off x="9345138" y="3101423"/>
            <a:ext cx="4607770" cy="1"/>
          </a:xfrm>
          <a:prstGeom prst="line">
            <a:avLst/>
          </a:prstGeom>
          <a:ln w="38100">
            <a:solidFill>
              <a:srgbClr val="000000"/>
            </a:solidFill>
            <a:miter lim="400000"/>
          </a:ln>
        </p:spPr>
        <p:txBody>
          <a:bodyPr lIns="50800" tIns="50800" rIns="50800" bIns="50800" anchor="ctr"/>
          <a:lstStyle/>
          <a:p>
            <a:pPr/>
          </a:p>
        </p:txBody>
      </p:sp>
      <p:sp>
        <p:nvSpPr>
          <p:cNvPr id="575" name="Line"/>
          <p:cNvSpPr/>
          <p:nvPr/>
        </p:nvSpPr>
        <p:spPr>
          <a:xfrm>
            <a:off x="7829605" y="8088290"/>
            <a:ext cx="7200791" cy="1"/>
          </a:xfrm>
          <a:prstGeom prst="line">
            <a:avLst/>
          </a:prstGeom>
          <a:ln w="38100">
            <a:solidFill>
              <a:srgbClr val="000000"/>
            </a:solidFill>
            <a:miter lim="400000"/>
          </a:ln>
        </p:spPr>
        <p:txBody>
          <a:bodyPr lIns="50800" tIns="50800" rIns="50800" bIns="50800" anchor="ctr"/>
          <a:lstStyle/>
          <a:p>
            <a:pPr/>
          </a:p>
        </p:txBody>
      </p:sp>
      <p:pic>
        <p:nvPicPr>
          <p:cNvPr id="576" name="Image" descr="Image"/>
          <p:cNvPicPr>
            <a:picLocks noChangeAspect="1"/>
          </p:cNvPicPr>
          <p:nvPr/>
        </p:nvPicPr>
        <p:blipFill>
          <a:blip r:embed="rId3">
            <a:extLst/>
          </a:blip>
          <a:stretch>
            <a:fillRect/>
          </a:stretch>
        </p:blipFill>
        <p:spPr>
          <a:xfrm>
            <a:off x="7712271" y="8379214"/>
            <a:ext cx="7435458" cy="145660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Going Forward"/>
          <p:cNvSpPr txBox="1"/>
          <p:nvPr>
            <p:ph type="title"/>
          </p:nvPr>
        </p:nvSpPr>
        <p:spPr>
          <a:prstGeom prst="rect">
            <a:avLst/>
          </a:prstGeom>
        </p:spPr>
        <p:txBody>
          <a:bodyPr/>
          <a:lstStyle/>
          <a:p>
            <a:pPr/>
            <a:r>
              <a:t>Going Forward</a:t>
            </a:r>
          </a:p>
        </p:txBody>
      </p:sp>
      <p:sp>
        <p:nvSpPr>
          <p:cNvPr id="579" name="Data will be frozen at the end of February…"/>
          <p:cNvSpPr txBox="1"/>
          <p:nvPr>
            <p:ph type="body" idx="1"/>
          </p:nvPr>
        </p:nvSpPr>
        <p:spPr>
          <a:prstGeom prst="rect">
            <a:avLst/>
          </a:prstGeom>
        </p:spPr>
        <p:txBody>
          <a:bodyPr/>
          <a:lstStyle/>
          <a:p>
            <a:pPr/>
            <a:r>
              <a:t>Data will be frozen at the end of February</a:t>
            </a:r>
          </a:p>
          <a:p>
            <a:pPr/>
            <a:r>
              <a:t>Analyses under Poisson, partitioned, and GTR models</a:t>
            </a:r>
          </a:p>
          <a:p>
            <a:pPr/>
            <a:r>
              <a:t>Need to implement marginal likelihood calculations</a:t>
            </a:r>
          </a:p>
          <a:p>
            <a:pPr/>
            <a:r>
              <a:t>Would like to develop the stochastic mapping machinery for examining histories of insertion and deletion (under the TKF91 model), </a:t>
            </a:r>
            <a:r>
              <a:rPr i="1"/>
              <a:t>a la</a:t>
            </a:r>
            <a:r>
              <a:t> Nielsen (2002).</a:t>
            </a:r>
          </a:p>
          <a:p>
            <a:pPr/>
            <a:r>
              <a:t>Implement more elaborate models of language evolution, including context dependence.</a:t>
            </a:r>
          </a:p>
        </p:txBody>
      </p:sp>
      <p:sp>
        <p:nvSpPr>
          <p:cNvPr id="580" name="Rectangle"/>
          <p:cNvSpPr/>
          <p:nvPr/>
        </p:nvSpPr>
        <p:spPr>
          <a:xfrm>
            <a:off x="1549400" y="10436356"/>
            <a:ext cx="20454541"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Going Forward"/>
          <p:cNvSpPr txBox="1"/>
          <p:nvPr>
            <p:ph type="title"/>
          </p:nvPr>
        </p:nvSpPr>
        <p:spPr>
          <a:prstGeom prst="rect">
            <a:avLst/>
          </a:prstGeom>
        </p:spPr>
        <p:txBody>
          <a:bodyPr/>
          <a:lstStyle/>
          <a:p>
            <a:pPr/>
            <a:r>
              <a:t>Going Forward</a:t>
            </a:r>
          </a:p>
        </p:txBody>
      </p:sp>
      <p:sp>
        <p:nvSpPr>
          <p:cNvPr id="583" name="Data will be frozen at the end of February…"/>
          <p:cNvSpPr txBox="1"/>
          <p:nvPr>
            <p:ph type="body" idx="1"/>
          </p:nvPr>
        </p:nvSpPr>
        <p:spPr>
          <a:prstGeom prst="rect">
            <a:avLst/>
          </a:prstGeom>
        </p:spPr>
        <p:txBody>
          <a:bodyPr/>
          <a:lstStyle/>
          <a:p>
            <a:pPr/>
            <a:r>
              <a:t>Data will be frozen at the end of February</a:t>
            </a:r>
          </a:p>
          <a:p>
            <a:pPr/>
            <a:r>
              <a:t>Analyses under Poisson, partitioned, and GTR models</a:t>
            </a:r>
          </a:p>
          <a:p>
            <a:pPr/>
            <a:r>
              <a:t>Need to implement marginal likelihood calculations</a:t>
            </a:r>
          </a:p>
          <a:p>
            <a:pPr/>
            <a:r>
              <a:t>Would like to develop the stochastic mapping machinery for examining histories of insertion and deletion (under the TKF91 model), </a:t>
            </a:r>
            <a:r>
              <a:rPr i="1"/>
              <a:t>a la</a:t>
            </a:r>
            <a:r>
              <a:t> Nielsen (2002).</a:t>
            </a:r>
          </a:p>
          <a:p>
            <a:pPr/>
            <a:r>
              <a:t>Implement more elaborate models of language evolution, including context dependence and indels of arbitrary length</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7" name="Group"/>
          <p:cNvGrpSpPr/>
          <p:nvPr/>
        </p:nvGrpSpPr>
        <p:grpSpPr>
          <a:xfrm>
            <a:off x="6432401" y="3054349"/>
            <a:ext cx="11519198" cy="7607301"/>
            <a:chOff x="0" y="0"/>
            <a:chExt cx="11519197" cy="7607300"/>
          </a:xfrm>
        </p:grpSpPr>
        <p:sp>
          <p:nvSpPr>
            <p:cNvPr id="585" name="Bovine    ATG---TTCATTAACC…"/>
            <p:cNvSpPr txBox="1"/>
            <p:nvPr/>
          </p:nvSpPr>
          <p:spPr>
            <a:xfrm>
              <a:off x="0" y="139699"/>
              <a:ext cx="9625608" cy="746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4800">
                  <a:latin typeface="Courier"/>
                  <a:ea typeface="Courier"/>
                  <a:cs typeface="Courier"/>
                  <a:sym typeface="Courier"/>
                </a:defRPr>
              </a:pPr>
              <a:r>
                <a:t>Bovine    ATG---TTCATTAACC</a:t>
              </a:r>
            </a:p>
            <a:p>
              <a:pPr algn="l">
                <a:defRPr sz="4800">
                  <a:latin typeface="Courier"/>
                  <a:ea typeface="Courier"/>
                  <a:cs typeface="Courier"/>
                  <a:sym typeface="Courier"/>
                </a:defRPr>
              </a:pPr>
              <a:r>
                <a:t>Carp      GTGGCA---ATCACGC</a:t>
              </a:r>
            </a:p>
            <a:p>
              <a:pPr algn="l">
                <a:defRPr sz="4800">
                  <a:latin typeface="Courier"/>
                  <a:ea typeface="Courier"/>
                  <a:cs typeface="Courier"/>
                  <a:sym typeface="Courier"/>
                </a:defRPr>
              </a:pPr>
              <a:r>
                <a:t>Chicken   GTGACCTTCATCAACC</a:t>
              </a:r>
            </a:p>
            <a:p>
              <a:pPr algn="l">
                <a:defRPr sz="4800">
                  <a:latin typeface="Courier"/>
                  <a:ea typeface="Courier"/>
                  <a:cs typeface="Courier"/>
                  <a:sym typeface="Courier"/>
                </a:defRPr>
              </a:pPr>
              <a:r>
                <a:t>Human     ATG---TTCGCCGACC</a:t>
              </a:r>
            </a:p>
            <a:p>
              <a:pPr algn="l">
                <a:defRPr sz="4800">
                  <a:latin typeface="Courier"/>
                  <a:ea typeface="Courier"/>
                  <a:cs typeface="Courier"/>
                  <a:sym typeface="Courier"/>
                </a:defRPr>
              </a:pPr>
              <a:r>
                <a:t>Loach     GTGGCA---ATCACGC</a:t>
              </a:r>
            </a:p>
            <a:p>
              <a:pPr algn="l">
                <a:defRPr sz="4800">
                  <a:latin typeface="Courier"/>
                  <a:ea typeface="Courier"/>
                  <a:cs typeface="Courier"/>
                  <a:sym typeface="Courier"/>
                </a:defRPr>
              </a:pPr>
              <a:r>
                <a:t>Mouse     ATG---TTCATTAATC</a:t>
              </a:r>
            </a:p>
            <a:p>
              <a:pPr algn="l">
                <a:defRPr sz="4800">
                  <a:latin typeface="Courier"/>
                  <a:ea typeface="Courier"/>
                  <a:cs typeface="Courier"/>
                  <a:sym typeface="Courier"/>
                </a:defRPr>
              </a:pPr>
              <a:r>
                <a:t>Rat       ATG---TTCGTAAACC</a:t>
              </a:r>
            </a:p>
            <a:p>
              <a:pPr algn="l">
                <a:defRPr sz="4800">
                  <a:latin typeface="Courier"/>
                  <a:ea typeface="Courier"/>
                  <a:cs typeface="Courier"/>
                  <a:sym typeface="Courier"/>
                </a:defRPr>
              </a:pPr>
              <a:r>
                <a:t>Seal      ATG---TTCATAAATC</a:t>
              </a:r>
            </a:p>
            <a:p>
              <a:pPr algn="l">
                <a:defRPr sz="4800">
                  <a:latin typeface="Courier"/>
                  <a:ea typeface="Courier"/>
                  <a:cs typeface="Courier"/>
                  <a:sym typeface="Courier"/>
                </a:defRPr>
              </a:pPr>
              <a:r>
                <a:t>Whale     ATG---TTCATAAACC</a:t>
              </a:r>
            </a:p>
            <a:p>
              <a:pPr algn="l">
                <a:defRPr sz="4800">
                  <a:latin typeface="Courier"/>
                  <a:ea typeface="Courier"/>
                  <a:cs typeface="Courier"/>
                  <a:sym typeface="Courier"/>
                </a:defRPr>
              </a:pPr>
              <a:r>
                <a:t>Xenopus   ATGGCA---ATTACTC</a:t>
              </a:r>
            </a:p>
          </p:txBody>
        </p:sp>
        <p:sp>
          <p:nvSpPr>
            <p:cNvPr id="586" name=". . .…"/>
            <p:cNvSpPr txBox="1"/>
            <p:nvPr/>
          </p:nvSpPr>
          <p:spPr>
            <a:xfrm>
              <a:off x="9575800" y="-1"/>
              <a:ext cx="1943398" cy="746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a:p>
              <a:pPr algn="l">
                <a:defRPr sz="4800">
                  <a:latin typeface="Courier"/>
                  <a:ea typeface="Courier"/>
                  <a:cs typeface="Courier"/>
                  <a:sym typeface="Courier"/>
                </a:defRPr>
              </a:pPr>
              <a:r>
                <a:t>. . .</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bvious problems with any phylogenetic analysis of language"/>
          <p:cNvSpPr txBox="1"/>
          <p:nvPr>
            <p:ph type="title"/>
          </p:nvPr>
        </p:nvSpPr>
        <p:spPr>
          <a:xfrm>
            <a:off x="1689100" y="2082800"/>
            <a:ext cx="21005800" cy="2286000"/>
          </a:xfrm>
          <a:prstGeom prst="rect">
            <a:avLst/>
          </a:prstGeom>
        </p:spPr>
        <p:txBody>
          <a:bodyPr/>
          <a:lstStyle>
            <a:lvl1pPr defTabSz="520065">
              <a:defRPr sz="7056"/>
            </a:lvl1pPr>
          </a:lstStyle>
          <a:p>
            <a:pPr/>
            <a:r>
              <a:t>Obvious problems with any phylogenetic analysis of language</a:t>
            </a:r>
          </a:p>
        </p:txBody>
      </p:sp>
      <p:sp>
        <p:nvSpPr>
          <p:cNvPr id="145" name="Sharing of words across languages…"/>
          <p:cNvSpPr txBox="1"/>
          <p:nvPr>
            <p:ph type="body" idx="1"/>
          </p:nvPr>
        </p:nvSpPr>
        <p:spPr>
          <a:xfrm>
            <a:off x="2281766" y="3708400"/>
            <a:ext cx="21005801" cy="9296400"/>
          </a:xfrm>
          <a:prstGeom prst="rect">
            <a:avLst/>
          </a:prstGeom>
        </p:spPr>
        <p:txBody>
          <a:bodyPr/>
          <a:lstStyle/>
          <a:p>
            <a:pPr/>
            <a:r>
              <a:t>Sharing of words across languages</a:t>
            </a:r>
          </a:p>
          <a:p>
            <a:pPr/>
            <a:r>
              <a:t>Horizontal transfer of words, from one language to another</a:t>
            </a:r>
          </a:p>
          <a:p>
            <a:pPr/>
            <a:r>
              <a:t>Word borrowing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gnates: Words having the same linguistic derivation, derived by direct descent from an etymological ancestor in a common parental language."/>
          <p:cNvSpPr txBox="1"/>
          <p:nvPr/>
        </p:nvSpPr>
        <p:spPr>
          <a:xfrm>
            <a:off x="2586975" y="817408"/>
            <a:ext cx="18498850" cy="2293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vl1pPr>
          </a:lstStyle>
          <a:p>
            <a:pPr/>
            <a:r>
              <a:t>Cognates: Words having the same linguistic derivation, derived by direct descent from an etymological ancestor in a common parental language.</a:t>
            </a:r>
          </a:p>
        </p:txBody>
      </p:sp>
      <p:graphicFrame>
        <p:nvGraphicFramePr>
          <p:cNvPr id="148" name="Table"/>
          <p:cNvGraphicFramePr/>
          <p:nvPr/>
        </p:nvGraphicFramePr>
        <p:xfrm>
          <a:off x="6033346" y="3829302"/>
          <a:ext cx="21005801" cy="10160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451859"/>
                <a:gridCol w="3451859"/>
                <a:gridCol w="3451859"/>
                <a:gridCol w="3451859"/>
              </a:tblGrid>
              <a:tr h="635000">
                <a:tc>
                  <a:txBody>
                    <a:bodyPr/>
                    <a:lstStyle/>
                    <a:p>
                      <a:pPr algn="l" defTabSz="457200">
                        <a:defRPr sz="1800"/>
                      </a:pPr>
                      <a:r>
                        <a:rPr sz="3600">
                          <a:solidFill>
                            <a:srgbClr val="373D3F"/>
                          </a:solidFill>
                          <a:sym typeface="Helvetica Neue"/>
                        </a:rPr>
                        <a:t>Sanskrit:</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mātár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pitár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tráya</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Greek:</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mḗtēr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patḗr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treîs</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Latin:</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māter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pater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trēs</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French:</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mère</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père</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trois</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Spanish:</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madre</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padre</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tres</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German:</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Mutter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Vater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drei</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English:</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mother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father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three</a:t>
                      </a:r>
                    </a:p>
                  </a:txBody>
                  <a:tcPr marL="92075" marR="92075" marT="92075" marB="92075" anchor="ctr" anchorCtr="0" horzOverflow="overflow"/>
                </a:tc>
              </a:tr>
              <a:tr h="635000">
                <a:tc>
                  <a:txBody>
                    <a:bodyPr/>
                    <a:lstStyle/>
                    <a:p>
                      <a:pPr algn="l" defTabSz="457200">
                        <a:defRPr sz="1800"/>
                      </a:pPr>
                      <a:r>
                        <a:rPr sz="3600">
                          <a:solidFill>
                            <a:srgbClr val="373D3F"/>
                          </a:solidFill>
                          <a:sym typeface="Helvetica Neue"/>
                        </a:rPr>
                        <a:t>Old Irish:</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māthir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athir</a:t>
                      </a:r>
                    </a:p>
                  </a:txBody>
                  <a:tcPr marL="92075" marR="92075" marT="92075" marB="92075" anchor="ctr" anchorCtr="0" horzOverflow="overflow"/>
                </a:tc>
                <a:tc>
                  <a:txBody>
                    <a:bodyPr/>
                    <a:lstStyle/>
                    <a:p>
                      <a:pPr algn="l" defTabSz="457200">
                        <a:defRPr sz="1800"/>
                      </a:pPr>
                      <a:r>
                        <a:rPr i="1" sz="3600">
                          <a:solidFill>
                            <a:srgbClr val="373D3F"/>
                          </a:solidFill>
                          <a:sym typeface="Helvetica Neue"/>
                        </a:rPr>
                        <a:t>trī</a:t>
                      </a:r>
                    </a:p>
                  </a:txBody>
                  <a:tcPr marL="92075" marR="92075" marT="92075" marB="92075" anchor="ctr" anchorCtr="0" horzOverflow="overflow"/>
                </a:tc>
              </a:tr>
            </a:tbl>
          </a:graphicData>
        </a:graphic>
      </p:graphicFrame>
      <p:sp>
        <p:nvSpPr>
          <p:cNvPr id="149" name="Swadesh List: Morris Swadesh (1909–1967) compiled a list of about 200 words related to “universal concepts” that are thought to be resistant to borrowing. (If you are an evolutionary biologist, think of these words as good phylogenetic markers.)"/>
          <p:cNvSpPr txBox="1"/>
          <p:nvPr/>
        </p:nvSpPr>
        <p:spPr>
          <a:xfrm>
            <a:off x="2586975" y="10050001"/>
            <a:ext cx="18498850" cy="2980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4800"/>
            </a:lvl1pPr>
          </a:lstStyle>
          <a:p>
            <a:pPr/>
            <a:r>
              <a:t>Swadesh List: Morris Swadesh (1909–1967) compiled a list of about 200 words related to “universal concepts” that are thought to be resistant to borrowing. (If you are an evolutionary biologist, think of these words as good phylogenetic markers.)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5381505" y="220648"/>
            <a:ext cx="13620990" cy="11396700"/>
          </a:xfrm>
          <a:prstGeom prst="rect">
            <a:avLst/>
          </a:prstGeom>
          <a:ln w="12700">
            <a:miter lim="400000"/>
          </a:ln>
        </p:spPr>
      </p:pic>
      <p:sp>
        <p:nvSpPr>
          <p:cNvPr id="152" name="Greenhill, S. J., P. Heggarty, and R. D. Gray. 2020. Bayesian Phylolinguistics. Pages 226–253 inThe Handbook of Historical Linguistics, First Edition. Edited by Richard D. Janda, Brian D. Joseph, and Barbara S. Vance. John Wiley &amp; Sons, Inc."/>
          <p:cNvSpPr txBox="1"/>
          <p:nvPr/>
        </p:nvSpPr>
        <p:spPr>
          <a:xfrm>
            <a:off x="359974" y="11945897"/>
            <a:ext cx="9758067" cy="15140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400">
                <a:solidFill>
                  <a:srgbClr val="111111"/>
                </a:solidFill>
                <a:latin typeface="Arial"/>
                <a:ea typeface="Arial"/>
                <a:cs typeface="Arial"/>
                <a:sym typeface="Arial"/>
              </a:defRPr>
            </a:pPr>
            <a:r>
              <a:t>Greenhill, S. J., P. Heggarty, and R. D. Gray. 2020. Bayesian Phylolinguistics. Pages 226–253 in</a:t>
            </a:r>
            <a:r>
              <a:rPr i="1"/>
              <a:t>The Handbook of Historical Linguistics</a:t>
            </a:r>
            <a:r>
              <a:t>, First Edition. Edited by Richard D. Janda, Brian D. Joseph, and Barbara S. Vance. John Wiley &amp; Sons, Inc.</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